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334" r:id="rId3"/>
    <p:sldId id="259" r:id="rId4"/>
    <p:sldId id="287" r:id="rId5"/>
    <p:sldId id="260" r:id="rId6"/>
    <p:sldId id="263" r:id="rId7"/>
    <p:sldId id="264" r:id="rId8"/>
    <p:sldId id="276" r:id="rId9"/>
    <p:sldId id="337" r:id="rId10"/>
    <p:sldId id="338" r:id="rId11"/>
    <p:sldId id="281" r:id="rId12"/>
    <p:sldId id="297" r:id="rId13"/>
    <p:sldId id="269" r:id="rId14"/>
    <p:sldId id="265" r:id="rId15"/>
    <p:sldId id="335" r:id="rId16"/>
    <p:sldId id="336" r:id="rId17"/>
    <p:sldId id="339" r:id="rId18"/>
    <p:sldId id="340" r:id="rId19"/>
    <p:sldId id="342" r:id="rId20"/>
    <p:sldId id="343"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initials="C" lastIdx="1" clrIdx="0">
    <p:extLst>
      <p:ext uri="{19B8F6BF-5375-455C-9EA6-DF929625EA0E}">
        <p15:presenceInfo xmlns:p15="http://schemas.microsoft.com/office/powerpoint/2012/main" userId="Christi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D24C"/>
    <a:srgbClr val="F78A47"/>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0-29T16:23:50.485" idx="1">
    <p:pos x="10" y="1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518FEB-AE7F-453C-94C0-03AB42F58305}" type="datetimeFigureOut">
              <a:rPr lang="fr-FR" smtClean="0"/>
              <a:t>11/05/2023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AD529-7AB9-4799-8C61-C58DB701BFD8}" type="slidenum">
              <a:rPr lang="fr-FR" smtClean="0"/>
              <a:t>‹N°›</a:t>
            </a:fld>
            <a:endParaRPr lang="fr-FR"/>
          </a:p>
        </p:txBody>
      </p:sp>
    </p:spTree>
    <p:extLst>
      <p:ext uri="{BB962C8B-B14F-4D97-AF65-F5344CB8AC3E}">
        <p14:creationId xmlns:p14="http://schemas.microsoft.com/office/powerpoint/2010/main" val="297663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4EAD529-7AB9-4799-8C61-C58DB701BFD8}" type="slidenum">
              <a:rPr lang="fr-FR" smtClean="0"/>
              <a:t>4</a:t>
            </a:fld>
            <a:endParaRPr lang="fr-FR"/>
          </a:p>
        </p:txBody>
      </p:sp>
    </p:spTree>
    <p:extLst>
      <p:ext uri="{BB962C8B-B14F-4D97-AF65-F5344CB8AC3E}">
        <p14:creationId xmlns:p14="http://schemas.microsoft.com/office/powerpoint/2010/main" val="2598561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62A4B73-3AC4-4DAC-A305-F1E264F93E83}" type="datetime1">
              <a:rPr lang="fr-FR" smtClean="0"/>
              <a:t>11/05/2023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340704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A14E840-40A4-4EF4-9D7E-4E2F1988565A}" type="datetime1">
              <a:rPr lang="fr-FR" smtClean="0"/>
              <a:t>11/05/2023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914639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CF8E92A-2E39-4142-BBD7-728A7877035C}" type="datetime1">
              <a:rPr lang="fr-FR" smtClean="0"/>
              <a:t>11/05/2023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418596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5FF0465-30B6-4E25-9DA4-81265F9B1FA6}" type="datetime1">
              <a:rPr lang="fr-FR" smtClean="0">
                <a:solidFill>
                  <a:prstClr val="black">
                    <a:tint val="75000"/>
                  </a:prstClr>
                </a:solidFill>
              </a:rPr>
              <a:t>11/05/2023</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7" name="Rectangle 6"/>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7343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DA0FFA-F4DD-436F-9544-88E2AB2EA41A}" type="datetime1">
              <a:rPr lang="fr-FR" smtClean="0">
                <a:solidFill>
                  <a:prstClr val="black">
                    <a:tint val="75000"/>
                  </a:prstClr>
                </a:solidFill>
              </a:rPr>
              <a:t>11/05/2023</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084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659FF71-D650-4408-AE50-C5EE98556215}" type="datetime1">
              <a:rPr lang="fr-FR" smtClean="0">
                <a:solidFill>
                  <a:prstClr val="black">
                    <a:tint val="75000"/>
                  </a:prstClr>
                </a:solidFill>
              </a:rPr>
              <a:t>11/05/2023</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7" name="Rectangle 6"/>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22898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E9D346B-78A8-422D-93D1-BC8DA229163D}" type="datetime1">
              <a:rPr lang="fr-FR" smtClean="0">
                <a:solidFill>
                  <a:prstClr val="black">
                    <a:tint val="75000"/>
                  </a:prstClr>
                </a:solidFill>
              </a:rPr>
              <a:t>11/05/2023</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1480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05E6506-4D82-4055-BCB7-F754FE943F20}" type="datetime1">
              <a:rPr lang="fr-FR" smtClean="0">
                <a:solidFill>
                  <a:prstClr val="black">
                    <a:tint val="75000"/>
                  </a:prstClr>
                </a:solidFill>
              </a:rPr>
              <a:t>11/05/2023</a:t>
            </a:fld>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10" name="Rectangle 9"/>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13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7C7FA98-9C0B-46A0-A66E-02D75BC537BB}" type="datetime1">
              <a:rPr lang="fr-FR" smtClean="0">
                <a:solidFill>
                  <a:prstClr val="black">
                    <a:tint val="75000"/>
                  </a:prstClr>
                </a:solidFill>
              </a:rPr>
              <a:t>11/05/2023</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6" name="Rectangle 5"/>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05729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E97AED1-5BA1-4049-A329-5AAFB27AC4AD}" type="datetime1">
              <a:rPr lang="fr-FR" smtClean="0">
                <a:solidFill>
                  <a:prstClr val="black">
                    <a:tint val="75000"/>
                  </a:prstClr>
                </a:solidFill>
              </a:rPr>
              <a:t>11/05/2023</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64734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E8FB2F18-7B6A-4292-925F-DF1837C1742E}" type="datetime1">
              <a:rPr lang="fr-FR" smtClean="0">
                <a:solidFill>
                  <a:prstClr val="black">
                    <a:tint val="75000"/>
                  </a:prstClr>
                </a:solidFill>
              </a:rPr>
              <a:t>11/05/2023</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05408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EA6C5D-37C7-4FC1-95F7-2FE0FEB6C533}" type="datetime1">
              <a:rPr lang="fr-FR" smtClean="0"/>
              <a:t>11/05/2023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242458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A17EF7E-2556-40D5-87CC-5806ACB7BD17}" type="datetime1">
              <a:rPr lang="fr-FR" smtClean="0">
                <a:solidFill>
                  <a:prstClr val="black">
                    <a:tint val="75000"/>
                  </a:prstClr>
                </a:solidFill>
              </a:rPr>
              <a:t>11/05/2023</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567082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4EA4F39-1683-471D-A544-AE60D1F9BC97}" type="datetime1">
              <a:rPr lang="fr-FR" smtClean="0">
                <a:solidFill>
                  <a:prstClr val="black">
                    <a:tint val="75000"/>
                  </a:prstClr>
                </a:solidFill>
              </a:rPr>
              <a:t>11/05/2023</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25290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4B1F0D-4B50-47AD-A278-EB549164B796}" type="datetime1">
              <a:rPr lang="fr-FR" smtClean="0">
                <a:solidFill>
                  <a:prstClr val="black">
                    <a:tint val="75000"/>
                  </a:prstClr>
                </a:solidFill>
              </a:rPr>
              <a:t>11/05/2023</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
        <p:nvSpPr>
          <p:cNvPr id="7" name="Rectangle 6"/>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9557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8FECB3F-B654-43B7-AD9D-BB11036C4CEB}" type="datetime1">
              <a:rPr lang="fr-FR" smtClean="0"/>
              <a:t>11/05/2023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1980676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DE45494-61EA-4237-85D1-029537883260}" type="datetime1">
              <a:rPr lang="fr-FR" smtClean="0"/>
              <a:t>11/05/2023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3516494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6860B15-5883-4AB2-BAA1-B0D166B7FF85}" type="datetime1">
              <a:rPr lang="fr-FR" smtClean="0"/>
              <a:t>11/05/2023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253413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768735E-E335-4BFF-B1BD-BD4B963C5033}" type="datetime1">
              <a:rPr lang="fr-FR" smtClean="0"/>
              <a:t>11/05/2023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139375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AC1657A-DD05-4142-BB83-8AD1C340BA87}" type="datetime1">
              <a:rPr lang="fr-FR" smtClean="0"/>
              <a:t>11/05/2023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3646577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346CE48-354A-44C1-AEA1-83097ACE245F}" type="datetime1">
              <a:rPr lang="fr-FR" smtClean="0"/>
              <a:t>11/05/2023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2814389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9A90BB7-7E12-4D0E-AD34-D27F382CF609}" type="datetime1">
              <a:rPr lang="fr-FR" smtClean="0"/>
              <a:t>11/05/2023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D373E27-E6F7-4218-BDB8-F5DAAF25C314}" type="slidenum">
              <a:rPr lang="fr-FR" smtClean="0"/>
              <a:t>‹N°›</a:t>
            </a:fld>
            <a:endParaRPr lang="fr-FR"/>
          </a:p>
        </p:txBody>
      </p:sp>
    </p:spTree>
    <p:extLst>
      <p:ext uri="{BB962C8B-B14F-4D97-AF65-F5344CB8AC3E}">
        <p14:creationId xmlns:p14="http://schemas.microsoft.com/office/powerpoint/2010/main" val="2758049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3AA1E-E2F0-4DCC-90AA-FC76D338926D}" type="datetime1">
              <a:rPr lang="fr-FR" smtClean="0"/>
              <a:t>11/05/2023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73E27-E6F7-4218-BDB8-F5DAAF25C314}" type="slidenum">
              <a:rPr lang="fr-FR" smtClean="0"/>
              <a:t>‹N°›</a:t>
            </a:fld>
            <a:endParaRPr lang="fr-FR"/>
          </a:p>
        </p:txBody>
      </p:sp>
    </p:spTree>
    <p:extLst>
      <p:ext uri="{BB962C8B-B14F-4D97-AF65-F5344CB8AC3E}">
        <p14:creationId xmlns:p14="http://schemas.microsoft.com/office/powerpoint/2010/main" val="1700482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49980-3C2D-4F96-82F7-46D837C940BE}" type="datetime1">
              <a:rPr lang="fr-FR" smtClean="0">
                <a:solidFill>
                  <a:prstClr val="black">
                    <a:tint val="75000"/>
                  </a:prstClr>
                </a:solidFill>
              </a:rPr>
              <a:t>11/05/2023</a:t>
            </a:fld>
            <a:endParaRPr lang="en-US">
              <a:solidFill>
                <a:prstClr val="black">
                  <a:tint val="75000"/>
                </a:prstClr>
              </a:solidFill>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55275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ontact@moreau-daverne.fr"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www.moreau-daverne.f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5747" y="179387"/>
            <a:ext cx="8524008" cy="6176963"/>
          </a:xfrm>
        </p:spPr>
      </p:pic>
      <p:sp>
        <p:nvSpPr>
          <p:cNvPr id="4" name="Espace réservé du numéro de diapositive 3"/>
          <p:cNvSpPr>
            <a:spLocks noGrp="1"/>
          </p:cNvSpPr>
          <p:nvPr>
            <p:ph type="sldNum" sz="quarter" idx="12"/>
          </p:nvPr>
        </p:nvSpPr>
        <p:spPr/>
        <p:txBody>
          <a:bodyPr/>
          <a:lstStyle/>
          <a:p>
            <a:fld id="{9860EDB8-5305-433F-BE41-D7A86D811DB3}" type="slidenum">
              <a:rPr lang="en-US" smtClean="0">
                <a:solidFill>
                  <a:prstClr val="black">
                    <a:tint val="75000"/>
                  </a:prstClr>
                </a:solidFill>
              </a:rPr>
              <a:pPr/>
              <a:t>1</a:t>
            </a:fld>
            <a:endParaRPr lang="en-US">
              <a:solidFill>
                <a:prstClr val="black">
                  <a:tint val="75000"/>
                </a:prstClr>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518" y="270163"/>
            <a:ext cx="3959353" cy="884042"/>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6486" y="5572437"/>
            <a:ext cx="1078992" cy="57607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45982" y="1589798"/>
            <a:ext cx="691896" cy="417576"/>
          </a:xfrm>
          <a:prstGeom prst="rect">
            <a:avLst/>
          </a:prstGeom>
        </p:spPr>
      </p:pic>
      <p:pic>
        <p:nvPicPr>
          <p:cNvPr id="9" name="Image 8"/>
          <p:cNvPicPr>
            <a:picLocks noChangeAspect="1"/>
          </p:cNvPicPr>
          <p:nvPr/>
        </p:nvPicPr>
        <p:blipFill>
          <a:blip r:embed="rId6"/>
          <a:stretch>
            <a:fillRect/>
          </a:stretch>
        </p:blipFill>
        <p:spPr>
          <a:xfrm>
            <a:off x="9897757" y="2679043"/>
            <a:ext cx="4312227" cy="1765366"/>
          </a:xfrm>
          <a:prstGeom prst="rect">
            <a:avLst/>
          </a:prstGeom>
        </p:spPr>
      </p:pic>
    </p:spTree>
    <p:extLst>
      <p:ext uri="{BB962C8B-B14F-4D97-AF65-F5344CB8AC3E}">
        <p14:creationId xmlns:p14="http://schemas.microsoft.com/office/powerpoint/2010/main" val="4060233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8" name="Espace réservé du numéro de diapositive 7"/>
          <p:cNvSpPr>
            <a:spLocks noGrp="1"/>
          </p:cNvSpPr>
          <p:nvPr>
            <p:ph type="sldNum" sz="quarter" idx="12"/>
          </p:nvPr>
        </p:nvSpPr>
        <p:spPr/>
        <p:txBody>
          <a:bodyPr/>
          <a:lstStyle/>
          <a:p>
            <a:fld id="{2D373E27-E6F7-4218-BDB8-F5DAAF25C314}" type="slidenum">
              <a:rPr lang="fr-FR" smtClean="0"/>
              <a:t>10</a:t>
            </a:fld>
            <a:endParaRPr lang="fr-FR" dirty="0"/>
          </a:p>
        </p:txBody>
      </p:sp>
      <p:sp>
        <p:nvSpPr>
          <p:cNvPr id="4" name="Rectangle 3"/>
          <p:cNvSpPr/>
          <p:nvPr/>
        </p:nvSpPr>
        <p:spPr>
          <a:xfrm>
            <a:off x="350520" y="364460"/>
            <a:ext cx="7920823" cy="523220"/>
          </a:xfrm>
          <a:prstGeom prst="rect">
            <a:avLst/>
          </a:prstGeom>
          <a:solidFill>
            <a:srgbClr val="92D050"/>
          </a:solidFill>
        </p:spPr>
        <p:txBody>
          <a:bodyPr wrap="none">
            <a:spAutoFit/>
          </a:bodyPr>
          <a:lstStyle/>
          <a:p>
            <a:r>
              <a:rPr lang="fr-FR" sz="2800" b="1" dirty="0">
                <a:solidFill>
                  <a:srgbClr val="FFFFFF"/>
                </a:solidFill>
                <a:latin typeface="BrandonGrotesque-Black"/>
              </a:rPr>
              <a:t>UN MODÈLE AGRICOLE </a:t>
            </a:r>
            <a:r>
              <a:rPr lang="fr-FR" sz="2800" b="1" dirty="0" smtClean="0">
                <a:solidFill>
                  <a:srgbClr val="FFFFFF"/>
                </a:solidFill>
                <a:latin typeface="BrandonGrotesque-Black"/>
              </a:rPr>
              <a:t>VIABLE </a:t>
            </a:r>
            <a:r>
              <a:rPr lang="fr-FR" sz="2800" b="1" dirty="0">
                <a:solidFill>
                  <a:srgbClr val="FFFFFF"/>
                </a:solidFill>
                <a:latin typeface="BrandonGrotesque-Black"/>
              </a:rPr>
              <a:t>ET VIVABLE</a:t>
            </a:r>
            <a:endParaRPr lang="fr-FR" sz="2800" b="1" dirty="0"/>
          </a:p>
        </p:txBody>
      </p:sp>
      <p:sp>
        <p:nvSpPr>
          <p:cNvPr id="9" name="Espace réservé du contenu 8"/>
          <p:cNvSpPr>
            <a:spLocks noGrp="1"/>
          </p:cNvSpPr>
          <p:nvPr>
            <p:ph idx="1"/>
          </p:nvPr>
        </p:nvSpPr>
        <p:spPr>
          <a:xfrm>
            <a:off x="350520" y="1028700"/>
            <a:ext cx="11490960" cy="5148263"/>
          </a:xfrm>
          <a:ln>
            <a:noFill/>
          </a:ln>
        </p:spPr>
        <p:txBody>
          <a:bodyPr/>
          <a:lstStyle/>
          <a:p>
            <a:pPr marL="0" indent="0">
              <a:lnSpc>
                <a:spcPct val="107000"/>
              </a:lnSpc>
              <a:spcAft>
                <a:spcPts val="0"/>
              </a:spcAft>
              <a:buNone/>
            </a:pPr>
            <a:r>
              <a:rPr lang="fr-FR" sz="1800" dirty="0">
                <a:solidFill>
                  <a:srgbClr val="D42C0C"/>
                </a:solidFill>
                <a:latin typeface="ReadexPro-Regular"/>
                <a:ea typeface="Calibri" panose="020F0502020204030204" pitchFamily="34" charset="0"/>
                <a:cs typeface="ReadexPro-Regular"/>
              </a:rPr>
              <a:t>L’</a:t>
            </a:r>
            <a:r>
              <a:rPr lang="fr-FR" sz="1800" dirty="0" err="1">
                <a:solidFill>
                  <a:srgbClr val="D42C0C"/>
                </a:solidFill>
                <a:latin typeface="ReadexPro-Regular"/>
                <a:ea typeface="Calibri" panose="020F0502020204030204" pitchFamily="34" charset="0"/>
                <a:cs typeface="ReadexPro-Regular"/>
              </a:rPr>
              <a:t>agro-écologie</a:t>
            </a:r>
            <a:r>
              <a:rPr lang="fr-FR" sz="1800" dirty="0">
                <a:solidFill>
                  <a:srgbClr val="D42C0C"/>
                </a:solidFill>
                <a:latin typeface="ReadexPro-Regular"/>
                <a:ea typeface="Calibri" panose="020F0502020204030204" pitchFamily="34" charset="0"/>
                <a:cs typeface="ReadexPro-Regular"/>
              </a:rPr>
              <a:t> </a:t>
            </a:r>
            <a:r>
              <a:rPr lang="fr-FR" sz="1800" dirty="0">
                <a:solidFill>
                  <a:srgbClr val="00153E"/>
                </a:solidFill>
                <a:latin typeface="ReadexPro-Regular"/>
                <a:ea typeface="Calibri" panose="020F0502020204030204" pitchFamily="34" charset="0"/>
                <a:cs typeface="ReadexPro-Regular"/>
              </a:rPr>
              <a:t>et la </a:t>
            </a:r>
            <a:r>
              <a:rPr lang="fr-FR" sz="1800" dirty="0">
                <a:solidFill>
                  <a:srgbClr val="D42C0C"/>
                </a:solidFill>
                <a:latin typeface="ReadexPro-Regular"/>
                <a:ea typeface="Calibri" panose="020F0502020204030204" pitchFamily="34" charset="0"/>
                <a:cs typeface="ReadexPro-Regular"/>
              </a:rPr>
              <a:t>« French Method »</a:t>
            </a:r>
            <a:r>
              <a:rPr lang="fr-FR" sz="1800" dirty="0">
                <a:solidFill>
                  <a:srgbClr val="00153E"/>
                </a:solidFill>
                <a:latin typeface="ReadexPro-Regular"/>
                <a:ea typeface="Calibri" panose="020F0502020204030204" pitchFamily="34" charset="0"/>
                <a:cs typeface="ReadexPro-Regular"/>
              </a:rPr>
              <a:t> </a:t>
            </a:r>
            <a:r>
              <a:rPr lang="fr-FR" sz="1800" dirty="0" smtClean="0">
                <a:solidFill>
                  <a:srgbClr val="00153E"/>
                </a:solidFill>
                <a:latin typeface="ReadexPro-Regular"/>
                <a:ea typeface="Calibri" panose="020F0502020204030204" pitchFamily="34" charset="0"/>
                <a:cs typeface="ReadexPro-Regular"/>
              </a:rPr>
              <a:t>présentent </a:t>
            </a:r>
            <a:r>
              <a:rPr lang="fr-FR" sz="1800" dirty="0">
                <a:solidFill>
                  <a:srgbClr val="00153E"/>
                </a:solidFill>
                <a:latin typeface="ReadexPro-Regular"/>
                <a:ea typeface="Calibri" panose="020F0502020204030204" pitchFamily="34" charset="0"/>
                <a:cs typeface="ReadexPro-Regular"/>
              </a:rPr>
              <a:t>de </a:t>
            </a:r>
            <a:r>
              <a:rPr lang="fr-FR" sz="1800" dirty="0">
                <a:solidFill>
                  <a:srgbClr val="D42C0C"/>
                </a:solidFill>
                <a:latin typeface="ReadexPro-Regular"/>
                <a:ea typeface="Calibri" panose="020F0502020204030204" pitchFamily="34" charset="0"/>
                <a:cs typeface="ReadexPro-Regular"/>
              </a:rPr>
              <a:t>nombreux intérêts </a:t>
            </a:r>
            <a:r>
              <a:rPr lang="fr-FR" sz="1800" dirty="0">
                <a:solidFill>
                  <a:srgbClr val="00153E"/>
                </a:solidFill>
                <a:latin typeface="ReadexPro-Regular"/>
                <a:ea typeface="Calibri" panose="020F0502020204030204" pitchFamily="34" charset="0"/>
                <a:cs typeface="ReadexPro-Regular"/>
              </a:rPr>
              <a:t>tant sur le plan écologique, </a:t>
            </a:r>
            <a:endParaRPr lang="fr-FR" sz="1800" dirty="0" smtClean="0">
              <a:solidFill>
                <a:srgbClr val="00153E"/>
              </a:solidFill>
              <a:latin typeface="ReadexPro-Regular"/>
              <a:ea typeface="Calibri" panose="020F0502020204030204" pitchFamily="34" charset="0"/>
              <a:cs typeface="ReadexPro-Regular"/>
            </a:endParaRPr>
          </a:p>
          <a:p>
            <a:pPr marL="0" indent="0" algn="just">
              <a:lnSpc>
                <a:spcPct val="107000"/>
              </a:lnSpc>
              <a:spcAft>
                <a:spcPts val="0"/>
              </a:spcAft>
              <a:buNone/>
            </a:pPr>
            <a:r>
              <a:rPr lang="fr-FR" sz="1800" dirty="0" smtClean="0">
                <a:solidFill>
                  <a:srgbClr val="00153E"/>
                </a:solidFill>
                <a:latin typeface="ReadexPro-Regular"/>
                <a:ea typeface="Calibri" panose="020F0502020204030204" pitchFamily="34" charset="0"/>
                <a:cs typeface="ReadexPro-Regular"/>
              </a:rPr>
              <a:t>que </a:t>
            </a:r>
            <a:r>
              <a:rPr lang="fr-FR" sz="1800" dirty="0">
                <a:solidFill>
                  <a:srgbClr val="00153E"/>
                </a:solidFill>
                <a:latin typeface="ReadexPro-Regular"/>
                <a:ea typeface="Calibri" panose="020F0502020204030204" pitchFamily="34" charset="0"/>
                <a:cs typeface="ReadexPro-Regular"/>
              </a:rPr>
              <a:t>sur le plan économique et social.</a:t>
            </a:r>
            <a:endParaRPr lang="fr-FR" sz="18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
        <p:nvSpPr>
          <p:cNvPr id="11" name="Rectangle 10"/>
          <p:cNvSpPr/>
          <p:nvPr/>
        </p:nvSpPr>
        <p:spPr>
          <a:xfrm>
            <a:off x="350520" y="2047651"/>
            <a:ext cx="3434799" cy="4603889"/>
          </a:xfrm>
          <a:prstGeom prst="rect">
            <a:avLst/>
          </a:prstGeom>
          <a:ln w="57150">
            <a:solidFill>
              <a:srgbClr val="92D050"/>
            </a:solidFill>
          </a:ln>
        </p:spPr>
        <p:txBody>
          <a:bodyPr wrap="square">
            <a:spAutoFit/>
          </a:bodyPr>
          <a:lstStyle/>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Intérêt économique </a:t>
            </a:r>
            <a:endParaRPr lang="fr-FR" sz="2400" dirty="0" smtClean="0">
              <a:solidFill>
                <a:srgbClr val="D42C0C"/>
              </a:solidFill>
              <a:latin typeface="ReadexPro-Regular"/>
              <a:ea typeface="Calibri" panose="020F0502020204030204" pitchFamily="34" charset="0"/>
              <a:cs typeface="ReadexPro-Regular"/>
            </a:endParaRPr>
          </a:p>
          <a:p>
            <a:pPr>
              <a:lnSpc>
                <a:spcPct val="107000"/>
              </a:lnSpc>
              <a:spcAft>
                <a:spcPts val="0"/>
              </a:spcAft>
            </a:pPr>
            <a:endParaRPr lang="fr-FR" sz="1000" dirty="0" smtClean="0">
              <a:solidFill>
                <a:srgbClr val="D42C0C"/>
              </a:solidFill>
              <a:latin typeface="ReadexPro-Regular"/>
              <a:ea typeface="Calibri" panose="020F0502020204030204" pitchFamily="34" charset="0"/>
              <a:cs typeface="ReadexPro-Regular"/>
            </a:endParaRPr>
          </a:p>
          <a:p>
            <a:pPr>
              <a:lnSpc>
                <a:spcPct val="107000"/>
              </a:lnSpc>
              <a:spcAft>
                <a:spcPts val="0"/>
              </a:spcAft>
            </a:pPr>
            <a:r>
              <a:rPr lang="fr-FR" sz="2400" dirty="0" smtClean="0">
                <a:solidFill>
                  <a:srgbClr val="D42C0C"/>
                </a:solidFill>
                <a:latin typeface="ReadexPro-Regular"/>
                <a:ea typeface="Calibri" panose="020F0502020204030204" pitchFamily="34" charset="0"/>
                <a:cs typeface="ReadexPro-Regular"/>
              </a:rPr>
              <a:t>• </a:t>
            </a:r>
            <a:r>
              <a:rPr lang="fr-FR" sz="2400" dirty="0" smtClean="0">
                <a:solidFill>
                  <a:srgbClr val="00153E"/>
                </a:solidFill>
                <a:latin typeface="ReadexPro-Regular"/>
                <a:ea typeface="Calibri" panose="020F0502020204030204" pitchFamily="34" charset="0"/>
                <a:cs typeface="ReadexPro-Regular"/>
              </a:rPr>
              <a:t>Augmente </a:t>
            </a:r>
            <a:r>
              <a:rPr lang="fr-FR" sz="2400" dirty="0">
                <a:solidFill>
                  <a:srgbClr val="00153E"/>
                </a:solidFill>
                <a:latin typeface="ReadexPro-Regular"/>
                <a:ea typeface="Calibri" panose="020F0502020204030204" pitchFamily="34" charset="0"/>
                <a:cs typeface="ReadexPro-Regular"/>
              </a:rPr>
              <a:t>la</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production par surface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cultivée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Optimise le temps de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travail</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Diminue les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investissements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initiaux</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Facilite l’accès à la terre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4012924" y="2012193"/>
            <a:ext cx="3729990" cy="4674806"/>
          </a:xfrm>
          <a:prstGeom prst="rect">
            <a:avLst/>
          </a:prstGeom>
          <a:ln w="57150">
            <a:solidFill>
              <a:srgbClr val="92D050"/>
            </a:solidFill>
          </a:ln>
        </p:spPr>
        <p:txBody>
          <a:bodyPr wrap="square">
            <a:spAutoFit/>
          </a:bodyPr>
          <a:lstStyle/>
          <a:p>
            <a:pPr marL="228600" lvl="0" indent="-228600">
              <a:lnSpc>
                <a:spcPct val="107000"/>
              </a:lnSpc>
              <a:spcBef>
                <a:spcPts val="1000"/>
              </a:spcBef>
              <a:buFont typeface="Arial" panose="020B0604020202020204" pitchFamily="34" charset="0"/>
              <a:buChar char="•"/>
            </a:pPr>
            <a:r>
              <a:rPr lang="fr-FR" sz="2400" dirty="0">
                <a:solidFill>
                  <a:srgbClr val="D42C0C"/>
                </a:solidFill>
                <a:latin typeface="ReadexPro-Regular"/>
                <a:ea typeface="Calibri" panose="020F0502020204030204" pitchFamily="34" charset="0"/>
                <a:cs typeface="ReadexPro-Regular"/>
              </a:rPr>
              <a:t>Intérêt écologique</a:t>
            </a:r>
            <a:endParaRPr lang="fr-F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1000"/>
              </a:spcBef>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Régénère les sols</a:t>
            </a:r>
            <a:endParaRPr lang="fr-F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1000"/>
              </a:spcBef>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Préserve la biodiversité</a:t>
            </a:r>
            <a:endParaRPr lang="fr-F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1000"/>
              </a:spcBef>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Séquestre du carbone</a:t>
            </a:r>
            <a:endParaRPr lang="fr-F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1000"/>
              </a:spcBef>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Gère sainement l’eau et</a:t>
            </a:r>
            <a:endParaRPr lang="fr-F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1000"/>
              </a:spcBef>
            </a:pPr>
            <a:r>
              <a:rPr lang="fr-FR" sz="2400" dirty="0">
                <a:solidFill>
                  <a:srgbClr val="00153E"/>
                </a:solidFill>
                <a:latin typeface="ReadexPro-Regular"/>
                <a:ea typeface="Calibri" panose="020F0502020204030204" pitchFamily="34" charset="0"/>
                <a:cs typeface="ReadexPro-Regular"/>
              </a:rPr>
              <a:t>   les énergies </a:t>
            </a:r>
            <a:r>
              <a:rPr lang="fr-FR" sz="2400" dirty="0" smtClean="0">
                <a:solidFill>
                  <a:srgbClr val="00153E"/>
                </a:solidFill>
                <a:latin typeface="ReadexPro-Regular"/>
                <a:ea typeface="Calibri" panose="020F0502020204030204" pitchFamily="34" charset="0"/>
                <a:cs typeface="ReadexPro-Regular"/>
              </a:rPr>
              <a:t>naturelles</a:t>
            </a:r>
          </a:p>
          <a:p>
            <a:pPr lvl="0">
              <a:lnSpc>
                <a:spcPct val="107000"/>
              </a:lnSpc>
              <a:spcBef>
                <a:spcPts val="1000"/>
              </a:spcBef>
            </a:pPr>
            <a:endParaRPr lang="fr-FR" sz="2400" dirty="0">
              <a:solidFill>
                <a:srgbClr val="00153E"/>
              </a:solidFill>
              <a:latin typeface="ReadexPro-Regular"/>
              <a:ea typeface="Calibri" panose="020F0502020204030204" pitchFamily="34" charset="0"/>
              <a:cs typeface="Times New Roman" panose="02020603050405020304" pitchFamily="18" charset="0"/>
            </a:endParaRPr>
          </a:p>
          <a:p>
            <a:pPr lvl="0">
              <a:lnSpc>
                <a:spcPct val="107000"/>
              </a:lnSpc>
              <a:spcBef>
                <a:spcPts val="1000"/>
              </a:spcBef>
            </a:pPr>
            <a:endParaRPr lang="fr-FR" sz="2400" dirty="0" smtClean="0">
              <a:solidFill>
                <a:srgbClr val="00153E"/>
              </a:solidFill>
              <a:latin typeface="ReadexPro-Regular"/>
              <a:ea typeface="Calibri" panose="020F0502020204030204" pitchFamily="34" charset="0"/>
              <a:cs typeface="Times New Roman" panose="02020603050405020304" pitchFamily="18" charset="0"/>
            </a:endParaRPr>
          </a:p>
          <a:p>
            <a:pPr lvl="0">
              <a:lnSpc>
                <a:spcPct val="107000"/>
              </a:lnSpc>
              <a:spcBef>
                <a:spcPts val="1000"/>
              </a:spcBef>
            </a:pPr>
            <a:endParaRPr lang="fr-FR"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970520" y="1420228"/>
            <a:ext cx="3756660" cy="5229573"/>
          </a:xfrm>
          <a:prstGeom prst="rect">
            <a:avLst/>
          </a:prstGeom>
          <a:ln w="57150">
            <a:solidFill>
              <a:srgbClr val="92D050"/>
            </a:solidFill>
          </a:ln>
        </p:spPr>
        <p:txBody>
          <a:bodyPr wrap="square">
            <a:spAutoFit/>
          </a:bodyPr>
          <a:lstStyle/>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Intérêt </a:t>
            </a:r>
            <a:r>
              <a:rPr lang="fr-FR" sz="2400" dirty="0" smtClean="0">
                <a:solidFill>
                  <a:srgbClr val="D42C0C"/>
                </a:solidFill>
                <a:latin typeface="ReadexPro-Regular"/>
                <a:ea typeface="Calibri" panose="020F0502020204030204" pitchFamily="34" charset="0"/>
                <a:cs typeface="ReadexPro-Regular"/>
              </a:rPr>
              <a:t>social</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Décentralise nos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systèmes alimentaires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Renforce la dynamique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territoriale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Favorise l’installation</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et la qualité de vie des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err="1">
                <a:solidFill>
                  <a:srgbClr val="00153E"/>
                </a:solidFill>
                <a:latin typeface="ReadexPro-Regular"/>
                <a:ea typeface="Calibri" panose="020F0502020204030204" pitchFamily="34" charset="0"/>
                <a:cs typeface="ReadexPro-Regular"/>
              </a:rPr>
              <a:t>agriculteurs.trices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Crée des liens entre les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villes et leur ceinture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rurale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D42C0C"/>
                </a:solidFill>
                <a:latin typeface="ReadexPro-Regular"/>
                <a:ea typeface="Calibri" panose="020F0502020204030204" pitchFamily="34" charset="0"/>
                <a:cs typeface="ReadexPro-Regular"/>
              </a:rPr>
              <a:t>• </a:t>
            </a:r>
            <a:r>
              <a:rPr lang="fr-FR" sz="2400" dirty="0">
                <a:solidFill>
                  <a:srgbClr val="00153E"/>
                </a:solidFill>
                <a:latin typeface="ReadexPro-Regular"/>
                <a:ea typeface="Calibri" panose="020F0502020204030204" pitchFamily="34" charset="0"/>
                <a:cs typeface="ReadexPro-Regular"/>
              </a:rPr>
              <a:t>Nombreux bénéfices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fr-FR" sz="2400" dirty="0">
                <a:solidFill>
                  <a:srgbClr val="00153E"/>
                </a:solidFill>
                <a:latin typeface="ReadexPro-Regular"/>
                <a:ea typeface="Calibri" panose="020F0502020204030204" pitchFamily="34" charset="0"/>
                <a:cs typeface="ReadexPro-Regular"/>
              </a:rPr>
              <a:t>pour la santé</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1846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7073" y="125730"/>
            <a:ext cx="10515600" cy="1366671"/>
          </a:xfrm>
          <a:solidFill>
            <a:schemeClr val="accent6">
              <a:lumMod val="75000"/>
            </a:schemeClr>
          </a:solidFill>
        </p:spPr>
        <p:txBody>
          <a:bodyPr>
            <a:normAutofit/>
          </a:bodyPr>
          <a:lstStyle/>
          <a:p>
            <a:r>
              <a:rPr lang="fr-FR" sz="1700" b="1" dirty="0">
                <a:solidFill>
                  <a:schemeClr val="bg1"/>
                </a:solidFill>
                <a:latin typeface="ReadexPro-Light"/>
              </a:rPr>
              <a:t>L’agriculture de proximité à petite </a:t>
            </a:r>
            <a:r>
              <a:rPr lang="fr-FR" sz="1700" b="1" dirty="0" smtClean="0">
                <a:solidFill>
                  <a:schemeClr val="bg1"/>
                </a:solidFill>
                <a:latin typeface="ReadexPro-Light"/>
              </a:rPr>
              <a:t>échelle est </a:t>
            </a:r>
            <a:r>
              <a:rPr lang="fr-FR" sz="1700" b="1" dirty="0">
                <a:solidFill>
                  <a:schemeClr val="bg1"/>
                </a:solidFill>
                <a:latin typeface="ReadexPro-Light"/>
              </a:rPr>
              <a:t>en train de changer le monde.</a:t>
            </a:r>
            <a:br>
              <a:rPr lang="fr-FR" sz="1700" b="1" dirty="0">
                <a:solidFill>
                  <a:schemeClr val="bg1"/>
                </a:solidFill>
                <a:latin typeface="ReadexPro-Light"/>
              </a:rPr>
            </a:br>
            <a:r>
              <a:rPr lang="fr-FR" sz="1700" b="1" dirty="0">
                <a:solidFill>
                  <a:schemeClr val="bg1"/>
                </a:solidFill>
                <a:latin typeface="ReadexPro-Light"/>
              </a:rPr>
              <a:t>Le maraîchage sur petite surface est le seul secteur agricole présentant </a:t>
            </a:r>
            <a:r>
              <a:rPr lang="fr-FR" sz="1700" b="1" dirty="0" smtClean="0">
                <a:solidFill>
                  <a:schemeClr val="bg1"/>
                </a:solidFill>
                <a:latin typeface="ReadexPro-Light"/>
              </a:rPr>
              <a:t/>
            </a:r>
            <a:br>
              <a:rPr lang="fr-FR" sz="1700" b="1" dirty="0" smtClean="0">
                <a:solidFill>
                  <a:schemeClr val="bg1"/>
                </a:solidFill>
                <a:latin typeface="ReadexPro-Light"/>
              </a:rPr>
            </a:br>
            <a:r>
              <a:rPr lang="fr-FR" sz="1700" b="1" dirty="0" smtClean="0">
                <a:solidFill>
                  <a:schemeClr val="bg1"/>
                </a:solidFill>
                <a:latin typeface="ReadexPro-Light"/>
              </a:rPr>
              <a:t>un solde de créations </a:t>
            </a:r>
            <a:r>
              <a:rPr lang="fr-FR" sz="1700" b="1" dirty="0">
                <a:solidFill>
                  <a:schemeClr val="bg1"/>
                </a:solidFill>
                <a:latin typeface="ReadexPro-Light"/>
              </a:rPr>
              <a:t>d’entreprises supérieur </a:t>
            </a:r>
            <a:r>
              <a:rPr lang="fr-FR" sz="1700" b="1" dirty="0" smtClean="0">
                <a:solidFill>
                  <a:schemeClr val="bg1"/>
                </a:solidFill>
                <a:latin typeface="ReadexPro-Light"/>
              </a:rPr>
              <a:t>aux </a:t>
            </a:r>
            <a:r>
              <a:rPr lang="fr-FR" sz="1700" b="1" dirty="0">
                <a:solidFill>
                  <a:schemeClr val="bg1"/>
                </a:solidFill>
                <a:latin typeface="ReadexPro-Light"/>
              </a:rPr>
              <a:t>fermetures !</a:t>
            </a:r>
            <a:r>
              <a:rPr lang="fr-FR" sz="1800" b="1" dirty="0">
                <a:solidFill>
                  <a:schemeClr val="bg1"/>
                </a:solidFill>
                <a:latin typeface="ReadexPro-Light"/>
              </a:rPr>
              <a:t/>
            </a:r>
            <a:br>
              <a:rPr lang="fr-FR" sz="1800" b="1" dirty="0">
                <a:solidFill>
                  <a:schemeClr val="bg1"/>
                </a:solidFill>
                <a:latin typeface="ReadexPro-Light"/>
              </a:rPr>
            </a:br>
            <a:r>
              <a:rPr lang="fr-FR" sz="1800" b="1" dirty="0">
                <a:solidFill>
                  <a:schemeClr val="bg1"/>
                </a:solidFill>
              </a:rPr>
              <a:t> </a:t>
            </a:r>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11</a:t>
            </a:fld>
            <a:endParaRPr lang="fr-FR"/>
          </a:p>
        </p:txBody>
      </p:sp>
      <p:pic>
        <p:nvPicPr>
          <p:cNvPr id="15" name="Imag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5745" y="637216"/>
            <a:ext cx="4232910" cy="3234690"/>
          </a:xfrm>
          <a:prstGeom prst="rect">
            <a:avLst/>
          </a:prstGeom>
        </p:spPr>
      </p:pic>
      <p:pic>
        <p:nvPicPr>
          <p:cNvPr id="26" name="Espace réservé du contenu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3335" y="1290306"/>
            <a:ext cx="8944495" cy="4347556"/>
          </a:xfrm>
        </p:spPr>
      </p:pic>
      <p:pic>
        <p:nvPicPr>
          <p:cNvPr id="28" name="Image 27" descr="C:\Users\Christian\Documents\Intitut Moreau Daverne\photos\20221028_130800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246" y="3717766"/>
            <a:ext cx="1913255" cy="2805747"/>
          </a:xfrm>
          <a:prstGeom prst="rect">
            <a:avLst/>
          </a:prstGeom>
          <a:noFill/>
          <a:ln>
            <a:noFill/>
          </a:ln>
        </p:spPr>
      </p:pic>
      <p:pic>
        <p:nvPicPr>
          <p:cNvPr id="29" name="Image 28" descr="C:\Users\Christian\Documents\Intitut Moreau Daverne\photos\20230217_15062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89166" y="4295675"/>
            <a:ext cx="2707322" cy="1779152"/>
          </a:xfrm>
          <a:prstGeom prst="rect">
            <a:avLst/>
          </a:prstGeom>
          <a:noFill/>
          <a:ln>
            <a:noFill/>
          </a:ln>
        </p:spPr>
      </p:pic>
      <p:pic>
        <p:nvPicPr>
          <p:cNvPr id="30" name="Image 29" descr="C:\Users\Christian\Documents\Intitut Moreau Daverne\photos\20221025_11394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13472" y="4315547"/>
            <a:ext cx="2707322" cy="1739408"/>
          </a:xfrm>
          <a:prstGeom prst="rect">
            <a:avLst/>
          </a:prstGeom>
          <a:noFill/>
          <a:ln>
            <a:noFill/>
          </a:ln>
        </p:spPr>
      </p:pic>
      <p:pic>
        <p:nvPicPr>
          <p:cNvPr id="17" name="Imag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6621" y="4229735"/>
            <a:ext cx="4390374" cy="2491740"/>
          </a:xfrm>
          <a:prstGeom prst="rect">
            <a:avLst/>
          </a:prstGeom>
        </p:spPr>
      </p:pic>
    </p:spTree>
    <p:extLst>
      <p:ext uri="{BB962C8B-B14F-4D97-AF65-F5344CB8AC3E}">
        <p14:creationId xmlns:p14="http://schemas.microsoft.com/office/powerpoint/2010/main" val="15609284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7" name="Espace réservé du contenu 6"/>
          <p:cNvSpPr>
            <a:spLocks noGrp="1"/>
          </p:cNvSpPr>
          <p:nvPr>
            <p:ph idx="1"/>
          </p:nvPr>
        </p:nvSpPr>
        <p:spPr>
          <a:xfrm>
            <a:off x="838200" y="2094490"/>
            <a:ext cx="3425190" cy="4351338"/>
          </a:xfrm>
        </p:spPr>
        <p:txBody>
          <a:bodyPr/>
          <a:lstStyle/>
          <a:p>
            <a:pPr marL="0" indent="0">
              <a:buNone/>
            </a:pPr>
            <a:r>
              <a:rPr lang="fr-FR" dirty="0"/>
              <a:t>L</a:t>
            </a:r>
            <a:r>
              <a:rPr lang="fr-FR" b="1" i="1" dirty="0" smtClean="0"/>
              <a:t>e </a:t>
            </a:r>
            <a:r>
              <a:rPr lang="fr-FR" b="1" i="1" dirty="0"/>
              <a:t>maraîchage manuel permet de cultiver dix fois moins de surface que le maraîchage mécanisé pour réaliser le même chiffre d’affaire, </a:t>
            </a:r>
            <a:r>
              <a:rPr lang="fr-FR" b="1" dirty="0"/>
              <a:t>avec un investissement de départ cinquante fois moindre. </a:t>
            </a:r>
            <a:endParaRPr lang="fr-FR" dirty="0"/>
          </a:p>
        </p:txBody>
      </p:sp>
      <p:sp>
        <p:nvSpPr>
          <p:cNvPr id="10" name="ZoneTexte 9"/>
          <p:cNvSpPr txBox="1"/>
          <p:nvPr/>
        </p:nvSpPr>
        <p:spPr>
          <a:xfrm>
            <a:off x="1049482" y="768927"/>
            <a:ext cx="9303573" cy="830997"/>
          </a:xfrm>
          <a:prstGeom prst="rect">
            <a:avLst/>
          </a:prstGeom>
          <a:solidFill>
            <a:schemeClr val="accent6">
              <a:lumMod val="60000"/>
              <a:lumOff val="40000"/>
            </a:schemeClr>
          </a:solidFill>
        </p:spPr>
        <p:txBody>
          <a:bodyPr wrap="none" rtlCol="0">
            <a:spAutoFit/>
          </a:bodyPr>
          <a:lstStyle/>
          <a:p>
            <a:r>
              <a:rPr lang="fr-FR" sz="2400" b="1" dirty="0" smtClean="0"/>
              <a:t>Créer </a:t>
            </a:r>
            <a:r>
              <a:rPr lang="fr-FR" sz="2400" b="1" dirty="0"/>
              <a:t>et vivre d’une exploitation maraîchère en tant que professionnel, </a:t>
            </a:r>
            <a:endParaRPr lang="fr-FR" sz="2400" b="1" dirty="0" smtClean="0"/>
          </a:p>
          <a:p>
            <a:r>
              <a:rPr lang="fr-FR" sz="2400" b="1" dirty="0" smtClean="0"/>
              <a:t>sur </a:t>
            </a:r>
            <a:r>
              <a:rPr lang="fr-FR" sz="2400" b="1" dirty="0"/>
              <a:t>une surface minimale de 1000m2, est possible. </a:t>
            </a:r>
            <a:endParaRPr lang="fr-FR" sz="2400" dirty="0"/>
          </a:p>
        </p:txBody>
      </p:sp>
      <p:sp>
        <p:nvSpPr>
          <p:cNvPr id="11" name="Espace réservé du numéro de diapositive 10"/>
          <p:cNvSpPr>
            <a:spLocks noGrp="1"/>
          </p:cNvSpPr>
          <p:nvPr>
            <p:ph type="sldNum" sz="quarter" idx="12"/>
          </p:nvPr>
        </p:nvSpPr>
        <p:spPr/>
        <p:txBody>
          <a:bodyPr/>
          <a:lstStyle/>
          <a:p>
            <a:fld id="{2D373E27-E6F7-4218-BDB8-F5DAAF25C314}" type="slidenum">
              <a:rPr lang="fr-FR" smtClean="0"/>
              <a:t>12</a:t>
            </a:fld>
            <a:endParaRPr lang="fr-FR"/>
          </a:p>
        </p:txBody>
      </p:sp>
      <p:pic>
        <p:nvPicPr>
          <p:cNvPr id="13" name="Espace réservé du contenu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6259" y="2194559"/>
            <a:ext cx="7601969" cy="3959889"/>
          </a:xfrm>
          <a:prstGeom prst="rect">
            <a:avLst/>
          </a:prstGeom>
        </p:spPr>
      </p:pic>
    </p:spTree>
    <p:extLst>
      <p:ext uri="{BB962C8B-B14F-4D97-AF65-F5344CB8AC3E}">
        <p14:creationId xmlns:p14="http://schemas.microsoft.com/office/powerpoint/2010/main" val="3255446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13</a:t>
            </a:fld>
            <a:endParaRPr lang="fr-FR"/>
          </a:p>
        </p:txBody>
      </p:sp>
      <p:sp>
        <p:nvSpPr>
          <p:cNvPr id="3" name="Espace réservé du contenu 2"/>
          <p:cNvSpPr>
            <a:spLocks noGrp="1"/>
          </p:cNvSpPr>
          <p:nvPr>
            <p:ph idx="1"/>
          </p:nvPr>
        </p:nvSpPr>
        <p:spPr>
          <a:xfrm>
            <a:off x="838200" y="754381"/>
            <a:ext cx="10340340" cy="5784532"/>
          </a:xfrm>
        </p:spPr>
        <p:txBody>
          <a:bodyPr>
            <a:normAutofit fontScale="92500" lnSpcReduction="10000"/>
          </a:bodyPr>
          <a:lstStyle/>
          <a:p>
            <a:pPr marL="0" indent="0">
              <a:buNone/>
            </a:pPr>
            <a:r>
              <a:rPr lang="fr-FR" dirty="0"/>
              <a:t>L’Institut Moreau-Daverne® a pour but de</a:t>
            </a:r>
          </a:p>
          <a:p>
            <a:pPr marL="0" indent="0">
              <a:buNone/>
            </a:pPr>
            <a:r>
              <a:rPr lang="fr-FR" dirty="0"/>
              <a:t>1- </a:t>
            </a:r>
            <a:r>
              <a:rPr lang="fr-FR" b="1" dirty="0"/>
              <a:t>favoriser le développement de l’agriculture biologique</a:t>
            </a:r>
            <a:r>
              <a:rPr lang="fr-FR" dirty="0"/>
              <a:t>, urbaine ou </a:t>
            </a:r>
            <a:r>
              <a:rPr lang="fr-FR" dirty="0" smtClean="0"/>
              <a:t>de pleine </a:t>
            </a:r>
            <a:r>
              <a:rPr lang="fr-FR" dirty="0"/>
              <a:t>campagne sur petite surface, dans toutes les </a:t>
            </a:r>
            <a:r>
              <a:rPr lang="fr-FR" dirty="0" smtClean="0"/>
              <a:t>professions agricoles </a:t>
            </a:r>
            <a:r>
              <a:rPr lang="fr-FR" dirty="0"/>
              <a:t>de productions végétales et animales,</a:t>
            </a:r>
          </a:p>
          <a:p>
            <a:pPr marL="0" indent="0">
              <a:buNone/>
            </a:pPr>
            <a:r>
              <a:rPr lang="fr-FR" dirty="0"/>
              <a:t>2- </a:t>
            </a:r>
            <a:r>
              <a:rPr lang="fr-FR" b="1" dirty="0"/>
              <a:t>accompagner la création et la gestion économique et technique </a:t>
            </a:r>
            <a:r>
              <a:rPr lang="fr-FR" b="1" dirty="0" smtClean="0"/>
              <a:t>des fermes </a:t>
            </a:r>
            <a:r>
              <a:rPr lang="fr-FR" b="1" dirty="0"/>
              <a:t>urbaines</a:t>
            </a:r>
            <a:r>
              <a:rPr lang="fr-FR" dirty="0"/>
              <a:t>, périurbaines, de campagne ou d’alpage</a:t>
            </a:r>
          </a:p>
          <a:p>
            <a:pPr marL="0" indent="0">
              <a:buNone/>
            </a:pPr>
            <a:r>
              <a:rPr lang="fr-FR" dirty="0"/>
              <a:t>3- </a:t>
            </a:r>
            <a:r>
              <a:rPr lang="fr-FR" b="1" dirty="0"/>
              <a:t>favoriser le développement des micro-fermes </a:t>
            </a:r>
            <a:r>
              <a:rPr lang="fr-FR" dirty="0"/>
              <a:t>en coopérative </a:t>
            </a:r>
            <a:r>
              <a:rPr lang="fr-FR" dirty="0" smtClean="0"/>
              <a:t>de production</a:t>
            </a:r>
            <a:endParaRPr lang="fr-FR" dirty="0"/>
          </a:p>
          <a:p>
            <a:pPr marL="0" indent="0">
              <a:buNone/>
            </a:pPr>
            <a:r>
              <a:rPr lang="fr-FR" dirty="0"/>
              <a:t>4- </a:t>
            </a:r>
            <a:r>
              <a:rPr lang="fr-FR" b="1" dirty="0"/>
              <a:t>aider au développement des filières agricoles </a:t>
            </a:r>
            <a:r>
              <a:rPr lang="fr-FR" dirty="0"/>
              <a:t>de niches sur </a:t>
            </a:r>
            <a:r>
              <a:rPr lang="fr-FR" dirty="0" smtClean="0"/>
              <a:t>les Territoires </a:t>
            </a:r>
            <a:r>
              <a:rPr lang="fr-FR" dirty="0"/>
              <a:t>reconnus pour leurs productions locales</a:t>
            </a:r>
          </a:p>
          <a:p>
            <a:pPr marL="0" indent="0">
              <a:buNone/>
            </a:pPr>
            <a:r>
              <a:rPr lang="fr-FR" dirty="0"/>
              <a:t>5- </a:t>
            </a:r>
            <a:r>
              <a:rPr lang="fr-FR" b="1" dirty="0"/>
              <a:t>enseigner le maraîchage traditionnel français </a:t>
            </a:r>
            <a:r>
              <a:rPr lang="fr-FR" dirty="0"/>
              <a:t>(French Method) </a:t>
            </a:r>
            <a:r>
              <a:rPr lang="fr-FR" dirty="0" smtClean="0"/>
              <a:t>en arrimant </a:t>
            </a:r>
            <a:r>
              <a:rPr lang="fr-FR" dirty="0"/>
              <a:t>les candidats et candidates à l’installation sous la </a:t>
            </a:r>
            <a:r>
              <a:rPr lang="fr-FR" dirty="0" smtClean="0"/>
              <a:t>forme coopérative</a:t>
            </a:r>
            <a:endParaRPr lang="fr-FR" dirty="0"/>
          </a:p>
          <a:p>
            <a:pPr marL="0" indent="0">
              <a:buNone/>
            </a:pPr>
            <a:r>
              <a:rPr lang="fr-FR" dirty="0"/>
              <a:t>6- </a:t>
            </a:r>
            <a:r>
              <a:rPr lang="fr-FR" b="1" dirty="0"/>
              <a:t>disséminer sur les Territoires un réseau coopératif </a:t>
            </a:r>
            <a:r>
              <a:rPr lang="fr-FR" dirty="0"/>
              <a:t>d’agriculteurs </a:t>
            </a:r>
            <a:r>
              <a:rPr lang="fr-FR" dirty="0" smtClean="0"/>
              <a:t>et d’agricultrices </a:t>
            </a:r>
            <a:r>
              <a:rPr lang="fr-FR" dirty="0"/>
              <a:t>sur petite surface</a:t>
            </a: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2523" y="182563"/>
            <a:ext cx="3959353" cy="884042"/>
          </a:xfrm>
          <a:prstGeom prst="rect">
            <a:avLst/>
          </a:prstGeom>
        </p:spPr>
      </p:pic>
    </p:spTree>
    <p:extLst>
      <p:ext uri="{BB962C8B-B14F-4D97-AF65-F5344CB8AC3E}">
        <p14:creationId xmlns:p14="http://schemas.microsoft.com/office/powerpoint/2010/main" val="32224879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2237" y="230835"/>
            <a:ext cx="5905926" cy="732156"/>
          </a:xfrm>
          <a:solidFill>
            <a:schemeClr val="accent6">
              <a:lumMod val="75000"/>
            </a:schemeClr>
          </a:solidFill>
        </p:spPr>
        <p:txBody>
          <a:bodyPr/>
          <a:lstStyle/>
          <a:p>
            <a:r>
              <a:rPr lang="fr-FR" dirty="0" smtClean="0"/>
              <a:t> </a:t>
            </a:r>
            <a:r>
              <a:rPr lang="fr-FR" b="1" dirty="0" smtClean="0">
                <a:solidFill>
                  <a:schemeClr val="bg1"/>
                </a:solidFill>
              </a:rPr>
              <a:t>Une coopérative agricole</a:t>
            </a:r>
            <a:endParaRPr lang="fr-FR" b="1" dirty="0">
              <a:solidFill>
                <a:schemeClr val="bg1"/>
              </a:solidFill>
            </a:endParaRPr>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14</a:t>
            </a:fld>
            <a:endParaRPr lang="fr-FR"/>
          </a:p>
        </p:txBody>
      </p:sp>
      <p:sp>
        <p:nvSpPr>
          <p:cNvPr id="8" name="Espace réservé du contenu 7"/>
          <p:cNvSpPr>
            <a:spLocks noGrp="1"/>
          </p:cNvSpPr>
          <p:nvPr>
            <p:ph idx="1"/>
          </p:nvPr>
        </p:nvSpPr>
        <p:spPr>
          <a:xfrm>
            <a:off x="838200" y="1789456"/>
            <a:ext cx="10515600" cy="1438864"/>
          </a:xfrm>
        </p:spPr>
        <p:txBody>
          <a:bodyPr/>
          <a:lstStyle/>
          <a:p>
            <a:pPr marL="0" indent="0">
              <a:buNone/>
            </a:pPr>
            <a:r>
              <a:rPr lang="fr-FR" dirty="0" smtClean="0"/>
              <a:t> </a:t>
            </a:r>
            <a:endParaRPr lang="fr-FR" dirty="0"/>
          </a:p>
        </p:txBody>
      </p:sp>
      <p:sp>
        <p:nvSpPr>
          <p:cNvPr id="3" name="Rectangle 2"/>
          <p:cNvSpPr/>
          <p:nvPr/>
        </p:nvSpPr>
        <p:spPr>
          <a:xfrm>
            <a:off x="3505200" y="4918372"/>
            <a:ext cx="6096000" cy="369332"/>
          </a:xfrm>
          <a:prstGeom prst="rect">
            <a:avLst/>
          </a:prstGeom>
        </p:spPr>
        <p:txBody>
          <a:bodyPr>
            <a:spAutoFit/>
          </a:bodyPr>
          <a:lstStyle/>
          <a:p>
            <a:endParaRPr lang="fr-FR" dirty="0" smtClean="0">
              <a:solidFill>
                <a:srgbClr val="00153E"/>
              </a:solidFill>
              <a:latin typeface="ReadexPro-Light"/>
            </a:endParaRPr>
          </a:p>
        </p:txBody>
      </p:sp>
      <p:pic>
        <p:nvPicPr>
          <p:cNvPr id="6" name="Image 5"/>
          <p:cNvPicPr>
            <a:picLocks noChangeAspect="1"/>
          </p:cNvPicPr>
          <p:nvPr/>
        </p:nvPicPr>
        <p:blipFill>
          <a:blip r:embed="rId2"/>
          <a:stretch>
            <a:fillRect/>
          </a:stretch>
        </p:blipFill>
        <p:spPr>
          <a:xfrm>
            <a:off x="6553200" y="136525"/>
            <a:ext cx="5330616" cy="6721475"/>
          </a:xfrm>
          <a:prstGeom prst="rect">
            <a:avLst/>
          </a:prstGeom>
        </p:spPr>
      </p:pic>
      <p:sp>
        <p:nvSpPr>
          <p:cNvPr id="7" name="Rectangle 6"/>
          <p:cNvSpPr/>
          <p:nvPr/>
        </p:nvSpPr>
        <p:spPr>
          <a:xfrm>
            <a:off x="426294" y="1067574"/>
            <a:ext cx="3752850" cy="5262979"/>
          </a:xfrm>
          <a:prstGeom prst="rect">
            <a:avLst/>
          </a:prstGeom>
        </p:spPr>
        <p:txBody>
          <a:bodyPr wrap="square">
            <a:spAutoFit/>
          </a:bodyPr>
          <a:lstStyle/>
          <a:p>
            <a:r>
              <a:rPr lang="fr-FR" sz="2400" dirty="0" smtClean="0">
                <a:solidFill>
                  <a:srgbClr val="000000"/>
                </a:solidFill>
                <a:latin typeface="Calibri" panose="020F0502020204030204" pitchFamily="34" charset="0"/>
                <a:cs typeface="Calibri" panose="020F0502020204030204" pitchFamily="34" charset="0"/>
              </a:rPr>
              <a:t>L’école </a:t>
            </a:r>
            <a:r>
              <a:rPr lang="fr-FR" sz="2400" dirty="0">
                <a:solidFill>
                  <a:srgbClr val="000000"/>
                </a:solidFill>
                <a:latin typeface="Calibri" panose="020F0502020204030204" pitchFamily="34" charset="0"/>
                <a:cs typeface="Calibri" panose="020F0502020204030204" pitchFamily="34" charset="0"/>
              </a:rPr>
              <a:t>de </a:t>
            </a:r>
            <a:r>
              <a:rPr lang="fr-FR" sz="2400" dirty="0" smtClean="0">
                <a:solidFill>
                  <a:srgbClr val="000000"/>
                </a:solidFill>
                <a:latin typeface="Calibri" panose="020F0502020204030204" pitchFamily="34" charset="0"/>
                <a:cs typeface="Calibri" panose="020F0502020204030204" pitchFamily="34" charset="0"/>
              </a:rPr>
              <a:t>maraîchage est </a:t>
            </a:r>
            <a:r>
              <a:rPr lang="fr-FR" sz="2400" dirty="0">
                <a:solidFill>
                  <a:srgbClr val="000000"/>
                </a:solidFill>
                <a:latin typeface="Calibri" panose="020F0502020204030204" pitchFamily="34" charset="0"/>
                <a:cs typeface="Calibri" panose="020F0502020204030204" pitchFamily="34" charset="0"/>
              </a:rPr>
              <a:t>constituée sous la forme d’une coopérative agricole, permettant d’accueillir 18 maraîchers sur 12 parcelles de 1 000 m² (un maraîcher par parcelle +</a:t>
            </a:r>
            <a:r>
              <a:rPr lang="fr-FR" sz="2400" dirty="0" smtClean="0">
                <a:solidFill>
                  <a:srgbClr val="000000"/>
                </a:solidFill>
                <a:latin typeface="Calibri" panose="020F0502020204030204" pitchFamily="34" charset="0"/>
                <a:cs typeface="Calibri" panose="020F0502020204030204" pitchFamily="34" charset="0"/>
              </a:rPr>
              <a:t> </a:t>
            </a:r>
            <a:r>
              <a:rPr lang="fr-FR" sz="2400" dirty="0">
                <a:solidFill>
                  <a:srgbClr val="000000"/>
                </a:solidFill>
                <a:latin typeface="Calibri" panose="020F0502020204030204" pitchFamily="34" charset="0"/>
                <a:cs typeface="Calibri" panose="020F0502020204030204" pitchFamily="34" charset="0"/>
              </a:rPr>
              <a:t>un maraîcher supplémentaire pour chaque duo de parcelles</a:t>
            </a:r>
            <a:r>
              <a:rPr lang="fr-FR" sz="2400" dirty="0" smtClean="0">
                <a:solidFill>
                  <a:srgbClr val="000000"/>
                </a:solidFill>
                <a:latin typeface="Calibri" panose="020F0502020204030204" pitchFamily="34" charset="0"/>
                <a:cs typeface="Calibri" panose="020F0502020204030204" pitchFamily="34" charset="0"/>
              </a:rPr>
              <a:t>)</a:t>
            </a:r>
          </a:p>
          <a:p>
            <a:r>
              <a:rPr lang="fr-FR" sz="2400" dirty="0" smtClean="0">
                <a:solidFill>
                  <a:srgbClr val="000000"/>
                </a:solidFill>
                <a:latin typeface="Calibri" panose="020F0502020204030204" pitchFamily="34" charset="0"/>
                <a:cs typeface="Calibri" panose="020F0502020204030204" pitchFamily="34" charset="0"/>
              </a:rPr>
              <a:t>Elle </a:t>
            </a:r>
            <a:r>
              <a:rPr lang="fr-FR" sz="2400" dirty="0">
                <a:solidFill>
                  <a:srgbClr val="000000"/>
                </a:solidFill>
                <a:latin typeface="Calibri" panose="020F0502020204030204" pitchFamily="34" charset="0"/>
                <a:cs typeface="Calibri" panose="020F0502020204030204" pitchFamily="34" charset="0"/>
              </a:rPr>
              <a:t>propose une formation </a:t>
            </a:r>
            <a:r>
              <a:rPr lang="fr-FR" sz="2400" dirty="0" smtClean="0">
                <a:solidFill>
                  <a:srgbClr val="000000"/>
                </a:solidFill>
                <a:latin typeface="Calibri" panose="020F0502020204030204" pitchFamily="34" charset="0"/>
                <a:cs typeface="Calibri" panose="020F0502020204030204" pitchFamily="34" charset="0"/>
              </a:rPr>
              <a:t>d’un </a:t>
            </a:r>
            <a:r>
              <a:rPr lang="fr-FR" sz="2400" dirty="0">
                <a:solidFill>
                  <a:srgbClr val="000000"/>
                </a:solidFill>
                <a:latin typeface="Calibri" panose="020F0502020204030204" pitchFamily="34" charset="0"/>
                <a:cs typeface="Calibri" panose="020F0502020204030204" pitchFamily="34" charset="0"/>
              </a:rPr>
              <a:t>an, certifié </a:t>
            </a:r>
            <a:r>
              <a:rPr lang="fr-FR" sz="2400" dirty="0" err="1" smtClean="0">
                <a:solidFill>
                  <a:srgbClr val="000000"/>
                </a:solidFill>
                <a:latin typeface="Calibri" panose="020F0502020204030204" pitchFamily="34" charset="0"/>
                <a:cs typeface="Calibri" panose="020F0502020204030204" pitchFamily="34" charset="0"/>
              </a:rPr>
              <a:t>Qualiopi</a:t>
            </a:r>
            <a:r>
              <a:rPr lang="fr-FR" sz="2400" dirty="0" smtClean="0">
                <a:solidFill>
                  <a:srgbClr val="000000"/>
                </a:solidFill>
                <a:latin typeface="Calibri" panose="020F0502020204030204" pitchFamily="34" charset="0"/>
                <a:cs typeface="Calibri" panose="020F0502020204030204" pitchFamily="34" charset="0"/>
              </a:rPr>
              <a:t>, couronnée par la création de l’entreprise agricole du stagiaire.</a:t>
            </a:r>
            <a:endParaRPr lang="fr-F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0750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1240" y="199298"/>
            <a:ext cx="3600000" cy="3600000"/>
          </a:xfrm>
        </p:spPr>
      </p:pic>
      <p:sp>
        <p:nvSpPr>
          <p:cNvPr id="4" name="Espace réservé du numéro de diapositive 3"/>
          <p:cNvSpPr>
            <a:spLocks noGrp="1"/>
          </p:cNvSpPr>
          <p:nvPr>
            <p:ph type="sldNum" sz="quarter" idx="12"/>
          </p:nvPr>
        </p:nvSpPr>
        <p:spPr/>
        <p:txBody>
          <a:bodyPr/>
          <a:lstStyle/>
          <a:p>
            <a:fld id="{2D373E27-E6F7-4218-BDB8-F5DAAF25C314}" type="slidenum">
              <a:rPr lang="fr-FR" smtClean="0"/>
              <a:t>15</a:t>
            </a:fld>
            <a:endParaRPr lang="fr-F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2783" y="551595"/>
            <a:ext cx="4675633" cy="884042"/>
          </a:xfrm>
          <a:prstGeom prst="rect">
            <a:avLst/>
          </a:prstGeom>
        </p:spPr>
      </p:pic>
      <p:sp>
        <p:nvSpPr>
          <p:cNvPr id="7" name="Rectangle 6"/>
          <p:cNvSpPr/>
          <p:nvPr/>
        </p:nvSpPr>
        <p:spPr>
          <a:xfrm>
            <a:off x="6125317" y="2508001"/>
            <a:ext cx="4945072" cy="967765"/>
          </a:xfrm>
          <a:prstGeom prst="rect">
            <a:avLst/>
          </a:prstGeom>
          <a:solidFill>
            <a:schemeClr val="accent6">
              <a:lumMod val="40000"/>
              <a:lumOff val="60000"/>
            </a:schemeClr>
          </a:solidFill>
          <a:ln>
            <a:solidFill>
              <a:schemeClr val="accent6">
                <a:lumMod val="75000"/>
              </a:schemeClr>
            </a:solidFill>
          </a:ln>
          <a:effectLst>
            <a:glow rad="139700">
              <a:schemeClr val="accent6">
                <a:satMod val="175000"/>
                <a:alpha val="40000"/>
              </a:schemeClr>
            </a:glow>
          </a:effectLst>
        </p:spPr>
        <p:txBody>
          <a:bodyPr wrap="none">
            <a:spAutoFit/>
          </a:bodyPr>
          <a:lstStyle/>
          <a:p>
            <a:pPr algn="ctr">
              <a:lnSpc>
                <a:spcPct val="107000"/>
              </a:lnSpc>
              <a:spcAft>
                <a:spcPts val="800"/>
              </a:spcAft>
            </a:pPr>
            <a:r>
              <a:rPr lang="fr-FR" sz="2400" dirty="0"/>
              <a:t>Un réseau unique de </a:t>
            </a:r>
            <a:r>
              <a:rPr lang="fr-FR" sz="2400" dirty="0" smtClean="0"/>
              <a:t>fermes</a:t>
            </a:r>
          </a:p>
          <a:p>
            <a:pPr algn="ctr">
              <a:lnSpc>
                <a:spcPct val="107000"/>
              </a:lnSpc>
              <a:spcAft>
                <a:spcPts val="800"/>
              </a:spcAft>
            </a:pPr>
            <a:r>
              <a:rPr lang="fr-FR" sz="2400" dirty="0" smtClean="0"/>
              <a:t>en maraîchage </a:t>
            </a:r>
            <a:r>
              <a:rPr lang="fr-FR" sz="2400" dirty="0"/>
              <a:t>biointensif </a:t>
            </a:r>
            <a:r>
              <a:rPr lang="fr-FR" sz="2400" dirty="0" smtClean="0"/>
              <a:t>traditionnel</a:t>
            </a:r>
            <a:endParaRPr lang="fr-FR" sz="2400" dirty="0"/>
          </a:p>
        </p:txBody>
      </p:sp>
      <p:sp>
        <p:nvSpPr>
          <p:cNvPr id="8" name="Rectangle 7"/>
          <p:cNvSpPr/>
          <p:nvPr/>
        </p:nvSpPr>
        <p:spPr>
          <a:xfrm>
            <a:off x="5736543" y="1755545"/>
            <a:ext cx="5748112" cy="487506"/>
          </a:xfrm>
          <a:prstGeom prst="rect">
            <a:avLst/>
          </a:prstGeom>
        </p:spPr>
        <p:txBody>
          <a:bodyPr wrap="none">
            <a:spAutoFit/>
          </a:bodyPr>
          <a:lstStyle/>
          <a:p>
            <a:pPr>
              <a:lnSpc>
                <a:spcPct val="107000"/>
              </a:lnSpc>
              <a:spcAft>
                <a:spcPts val="800"/>
              </a:spcAft>
            </a:pPr>
            <a:r>
              <a:rPr lang="fr-FR" sz="2400"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Un campus de formation et une ferme pilote</a:t>
            </a:r>
            <a:endParaRPr lang="fr-FR" sz="2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p:cNvPicPr/>
          <p:nvPr/>
        </p:nvPicPr>
        <p:blipFill>
          <a:blip r:embed="rId4">
            <a:extLst>
              <a:ext uri="{28A0092B-C50C-407E-A947-70E740481C1C}">
                <a14:useLocalDpi xmlns:a14="http://schemas.microsoft.com/office/drawing/2010/main" val="0"/>
              </a:ext>
            </a:extLst>
          </a:blip>
          <a:srcRect/>
          <a:stretch>
            <a:fillRect/>
          </a:stretch>
        </p:blipFill>
        <p:spPr bwMode="auto">
          <a:xfrm>
            <a:off x="5736543" y="3799298"/>
            <a:ext cx="5722620" cy="2826575"/>
          </a:xfrm>
          <a:prstGeom prst="rect">
            <a:avLst/>
          </a:prstGeom>
          <a:noFill/>
          <a:ln>
            <a:noFill/>
          </a:ln>
        </p:spPr>
      </p:pic>
      <p:sp>
        <p:nvSpPr>
          <p:cNvPr id="10" name="Rectangle 9"/>
          <p:cNvSpPr/>
          <p:nvPr/>
        </p:nvSpPr>
        <p:spPr>
          <a:xfrm>
            <a:off x="739140" y="4466239"/>
            <a:ext cx="4312920" cy="981423"/>
          </a:xfrm>
          <a:prstGeom prst="rect">
            <a:avLst/>
          </a:prstGeom>
        </p:spPr>
        <p:txBody>
          <a:bodyPr wrap="square">
            <a:spAutoFit/>
          </a:bodyPr>
          <a:lstStyle/>
          <a:p>
            <a:pPr>
              <a:lnSpc>
                <a:spcPct val="107000"/>
              </a:lnSpc>
              <a:spcAft>
                <a:spcPts val="800"/>
              </a:spcAft>
            </a:pPr>
            <a:r>
              <a:rPr lang="fr-FR" b="1" dirty="0">
                <a:latin typeface="Verdana" panose="020B0604030504040204" pitchFamily="34" charset="0"/>
                <a:ea typeface="Calibri" panose="020F0502020204030204" pitchFamily="34" charset="0"/>
                <a:cs typeface="Times New Roman" panose="02020603050405020304" pitchFamily="18" charset="0"/>
              </a:rPr>
              <a:t>Organisation économique et sociale de la coopérative de maraîchers en French Method</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6997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75000"/>
            </a:schemeClr>
          </a:solidFill>
        </p:spPr>
        <p:txBody>
          <a:bodyPr/>
          <a:lstStyle/>
          <a:p>
            <a:r>
              <a:rPr lang="fr-FR" dirty="0" smtClean="0">
                <a:solidFill>
                  <a:schemeClr val="bg1"/>
                </a:solidFill>
                <a:latin typeface="MV Boli" panose="02000500030200090000" pitchFamily="2" charset="0"/>
                <a:cs typeface="MV Boli" panose="02000500030200090000" pitchFamily="2" charset="0"/>
              </a:rPr>
              <a:t>Nos ambitions</a:t>
            </a:r>
            <a:endParaRPr lang="fr-FR" dirty="0">
              <a:solidFill>
                <a:schemeClr val="bg1"/>
              </a:solidFill>
              <a:latin typeface="MV Boli" panose="02000500030200090000" pitchFamily="2" charset="0"/>
              <a:cs typeface="MV Boli" panose="02000500030200090000" pitchFamily="2" charset="0"/>
            </a:endParaRPr>
          </a:p>
        </p:txBody>
      </p:sp>
      <p:sp>
        <p:nvSpPr>
          <p:cNvPr id="3" name="Espace réservé du contenu 2"/>
          <p:cNvSpPr>
            <a:spLocks noGrp="1"/>
          </p:cNvSpPr>
          <p:nvPr>
            <p:ph idx="1"/>
          </p:nvPr>
        </p:nvSpPr>
        <p:spPr>
          <a:xfrm>
            <a:off x="838200" y="2187574"/>
            <a:ext cx="10515600" cy="4351338"/>
          </a:xfrm>
        </p:spPr>
        <p:txBody>
          <a:bodyPr/>
          <a:lstStyle/>
          <a:p>
            <a:r>
              <a:rPr lang="fr-FR" dirty="0" smtClean="0">
                <a:latin typeface="MV Boli" panose="02000500030200090000" pitchFamily="2" charset="0"/>
                <a:cs typeface="MV Boli" panose="02000500030200090000" pitchFamily="2" charset="0"/>
              </a:rPr>
              <a:t>Former et accompagner à la création d’entreprise agricole 60 maraîchers et maraîchères/an</a:t>
            </a:r>
          </a:p>
          <a:p>
            <a:r>
              <a:rPr lang="fr-FR" dirty="0" smtClean="0">
                <a:latin typeface="MV Boli" panose="02000500030200090000" pitchFamily="2" charset="0"/>
                <a:cs typeface="MV Boli" panose="02000500030200090000" pitchFamily="2" charset="0"/>
              </a:rPr>
              <a:t>Fournir les cantines territoriales de la Côte d’Azur</a:t>
            </a:r>
          </a:p>
          <a:p>
            <a:r>
              <a:rPr lang="fr-FR" dirty="0" smtClean="0">
                <a:latin typeface="MV Boli" panose="02000500030200090000" pitchFamily="2" charset="0"/>
                <a:cs typeface="MV Boli" panose="02000500030200090000" pitchFamily="2" charset="0"/>
              </a:rPr>
              <a:t>Ouvrir un lieu de vente et de dégustation</a:t>
            </a:r>
          </a:p>
          <a:p>
            <a:r>
              <a:rPr lang="fr-FR" dirty="0" smtClean="0">
                <a:latin typeface="MV Boli" panose="02000500030200090000" pitchFamily="2" charset="0"/>
                <a:cs typeface="MV Boli" panose="02000500030200090000" pitchFamily="2" charset="0"/>
              </a:rPr>
              <a:t>Pérenniser le « Bal des maraîchers » et les « banquets paysans » pour fédérer les populations locales autour des Petites Fermes d’Azur</a:t>
            </a:r>
          </a:p>
          <a:p>
            <a:r>
              <a:rPr lang="fr-FR" dirty="0" smtClean="0">
                <a:latin typeface="MV Boli" panose="02000500030200090000" pitchFamily="2" charset="0"/>
                <a:cs typeface="MV Boli" panose="02000500030200090000" pitchFamily="2" charset="0"/>
              </a:rPr>
              <a:t>Instituer une communauté de petites fermes sur les Alpes Maritimes, le Var et les Alpes de Haute Provence</a:t>
            </a:r>
            <a:endParaRPr lang="fr-FR" dirty="0">
              <a:latin typeface="MV Boli" panose="02000500030200090000" pitchFamily="2" charset="0"/>
              <a:cs typeface="MV Boli" panose="02000500030200090000" pitchFamily="2" charset="0"/>
            </a:endParaRPr>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16</a:t>
            </a:fld>
            <a:endParaRPr lang="fr-FR"/>
          </a:p>
        </p:txBody>
      </p:sp>
    </p:spTree>
    <p:extLst>
      <p:ext uri="{BB962C8B-B14F-4D97-AF65-F5344CB8AC3E}">
        <p14:creationId xmlns:p14="http://schemas.microsoft.com/office/powerpoint/2010/main" val="2140832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80745"/>
          </a:xfrm>
          <a:solidFill>
            <a:schemeClr val="accent6">
              <a:lumMod val="75000"/>
            </a:schemeClr>
          </a:solidFill>
        </p:spPr>
        <p:txBody>
          <a:bodyPr/>
          <a:lstStyle/>
          <a:p>
            <a:r>
              <a:rPr lang="fr-FR" b="1" dirty="0">
                <a:solidFill>
                  <a:schemeClr val="bg1"/>
                </a:solidFill>
              </a:rPr>
              <a:t>NOS </a:t>
            </a:r>
            <a:r>
              <a:rPr lang="fr-FR" b="1" dirty="0" smtClean="0">
                <a:solidFill>
                  <a:schemeClr val="bg1"/>
                </a:solidFill>
              </a:rPr>
              <a:t>PARTENAIRES</a:t>
            </a:r>
            <a:endParaRPr lang="fr-FR" dirty="0">
              <a:solidFill>
                <a:schemeClr val="bg1"/>
              </a:solidFill>
            </a:endParaRPr>
          </a:p>
        </p:txBody>
      </p:sp>
      <p:sp>
        <p:nvSpPr>
          <p:cNvPr id="3" name="Espace réservé du contenu 2"/>
          <p:cNvSpPr>
            <a:spLocks noGrp="1"/>
          </p:cNvSpPr>
          <p:nvPr>
            <p:ph idx="1"/>
          </p:nvPr>
        </p:nvSpPr>
        <p:spPr/>
        <p:txBody>
          <a:bodyPr>
            <a:normAutofit fontScale="77500" lnSpcReduction="20000"/>
          </a:bodyPr>
          <a:lstStyle/>
          <a:p>
            <a:r>
              <a:rPr lang="fr-FR" dirty="0"/>
              <a:t>VILLE DE CANNES</a:t>
            </a:r>
          </a:p>
          <a:p>
            <a:r>
              <a:rPr lang="fr-FR" dirty="0"/>
              <a:t>COMMUNAUTÉ D’AGGLOMÉRATION CANNES-PAYS DE LÉRINS</a:t>
            </a:r>
          </a:p>
          <a:p>
            <a:r>
              <a:rPr lang="fr-FR" dirty="0"/>
              <a:t>PÔLE EMPLOI</a:t>
            </a:r>
          </a:p>
          <a:p>
            <a:r>
              <a:rPr lang="fr-FR" dirty="0"/>
              <a:t>BALICCO SA</a:t>
            </a:r>
          </a:p>
          <a:p>
            <a:r>
              <a:rPr lang="fr-FR" dirty="0"/>
              <a:t>MYCOPHYTO</a:t>
            </a:r>
          </a:p>
          <a:p>
            <a:r>
              <a:rPr lang="fr-FR" dirty="0"/>
              <a:t>WARTER HOPE S.A.</a:t>
            </a:r>
          </a:p>
          <a:p>
            <a:r>
              <a:rPr lang="fr-FR" dirty="0"/>
              <a:t>LA COOPÉRATIVE « LES PETITES FERMES D’AZUR »</a:t>
            </a:r>
          </a:p>
          <a:p>
            <a:r>
              <a:rPr lang="fr-FR" dirty="0"/>
              <a:t>L’AGENCE 3C AGRO CONSEIL</a:t>
            </a:r>
          </a:p>
          <a:p>
            <a:r>
              <a:rPr lang="fr-FR" dirty="0"/>
              <a:t>LE CONSEIL DÉPARTEMENTAL DES ALPES MARITIMES</a:t>
            </a:r>
          </a:p>
          <a:p>
            <a:r>
              <a:rPr lang="fr-FR" dirty="0"/>
              <a:t>INITIATIVE TERRE D’AZUR</a:t>
            </a:r>
          </a:p>
          <a:p>
            <a:r>
              <a:rPr lang="fr-FR" dirty="0"/>
              <a:t>CIC</a:t>
            </a:r>
          </a:p>
          <a:p>
            <a:r>
              <a:rPr lang="fr-FR" dirty="0"/>
              <a:t>BANQUE POPULAIRE MÉDITERRANÉE</a:t>
            </a:r>
          </a:p>
          <a:p>
            <a:endParaRPr lang="fr-FR" dirty="0"/>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17</a:t>
            </a:fld>
            <a:endParaRPr lang="fr-FR"/>
          </a:p>
        </p:txBody>
      </p:sp>
    </p:spTree>
    <p:extLst>
      <p:ext uri="{BB962C8B-B14F-4D97-AF65-F5344CB8AC3E}">
        <p14:creationId xmlns:p14="http://schemas.microsoft.com/office/powerpoint/2010/main" val="1936481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846455"/>
          </a:xfrm>
          <a:solidFill>
            <a:schemeClr val="accent6">
              <a:lumMod val="75000"/>
            </a:schemeClr>
          </a:solidFill>
        </p:spPr>
        <p:txBody>
          <a:bodyPr/>
          <a:lstStyle/>
          <a:p>
            <a:r>
              <a:rPr lang="fr-FR" b="1" dirty="0">
                <a:solidFill>
                  <a:schemeClr val="bg1"/>
                </a:solidFill>
              </a:rPr>
              <a:t>Christian Carnavalet</a:t>
            </a:r>
            <a:endParaRPr lang="fr-FR" dirty="0"/>
          </a:p>
        </p:txBody>
      </p:sp>
      <p:sp>
        <p:nvSpPr>
          <p:cNvPr id="3" name="Espace réservé du contenu 2"/>
          <p:cNvSpPr>
            <a:spLocks noGrp="1"/>
          </p:cNvSpPr>
          <p:nvPr>
            <p:ph idx="1"/>
          </p:nvPr>
        </p:nvSpPr>
        <p:spPr>
          <a:xfrm>
            <a:off x="838200" y="1497330"/>
            <a:ext cx="10515600" cy="5063490"/>
          </a:xfrm>
        </p:spPr>
        <p:txBody>
          <a:bodyPr>
            <a:normAutofit fontScale="55000" lnSpcReduction="20000"/>
          </a:bodyPr>
          <a:lstStyle/>
          <a:p>
            <a:pPr lvl="0"/>
            <a:r>
              <a:rPr lang="fr-FR" dirty="0"/>
              <a:t>Agronome, membre de l’association française d’agronomie</a:t>
            </a:r>
          </a:p>
          <a:p>
            <a:pPr lvl="0"/>
            <a:r>
              <a:rPr lang="fr-FR" dirty="0"/>
              <a:t>Président de l’agence 3C Agro Conseil, </a:t>
            </a:r>
          </a:p>
          <a:p>
            <a:pPr lvl="0"/>
            <a:r>
              <a:rPr lang="fr-FR" dirty="0"/>
              <a:t>Exploitant agricole : maraîcher NAF 0113Z</a:t>
            </a:r>
          </a:p>
          <a:p>
            <a:pPr lvl="0"/>
            <a:r>
              <a:rPr lang="fr-FR" dirty="0"/>
              <a:t>Président de l’Institut Moreau-Daverne</a:t>
            </a:r>
          </a:p>
          <a:p>
            <a:pPr lvl="0"/>
            <a:r>
              <a:rPr lang="fr-FR" dirty="0"/>
              <a:t>Président de la coopérative agricole « Les Petites Fermes d’Azur »</a:t>
            </a:r>
          </a:p>
          <a:p>
            <a:pPr lvl="0"/>
            <a:r>
              <a:rPr lang="fr-FR" dirty="0"/>
              <a:t>Ancien Président (2012-2016) d’AGRIBIO 06</a:t>
            </a:r>
          </a:p>
          <a:p>
            <a:pPr lvl="0"/>
            <a:r>
              <a:rPr lang="fr-FR" dirty="0"/>
              <a:t>Ancien Président (section Alpes Maritimes et Région PACA) et administrateur de la Société Nationale des Meilleurs Ouvriers de France </a:t>
            </a:r>
          </a:p>
          <a:p>
            <a:pPr lvl="0"/>
            <a:r>
              <a:rPr lang="fr-FR" dirty="0"/>
              <a:t>Paysagiste conseil, Architecte-paysagiste </a:t>
            </a:r>
            <a:r>
              <a:rPr lang="fr-FR" dirty="0" smtClean="0"/>
              <a:t>DESH</a:t>
            </a:r>
          </a:p>
          <a:p>
            <a:pPr lvl="0"/>
            <a:endParaRPr lang="fr-FR" dirty="0"/>
          </a:p>
          <a:p>
            <a:pPr marL="0" indent="0">
              <a:buNone/>
            </a:pPr>
            <a:r>
              <a:rPr lang="fr-FR" b="1" dirty="0" smtClean="0"/>
              <a:t>Livres</a:t>
            </a:r>
            <a:endParaRPr lang="fr-FR" dirty="0"/>
          </a:p>
          <a:p>
            <a:r>
              <a:rPr lang="fr-FR" dirty="0"/>
              <a:t>2021 : 2</a:t>
            </a:r>
            <a:r>
              <a:rPr lang="fr-FR" baseline="30000" dirty="0"/>
              <a:t>ème</a:t>
            </a:r>
            <a:r>
              <a:rPr lang="fr-FR" dirty="0"/>
              <a:t> édition revue et augmentée, « </a:t>
            </a:r>
            <a:r>
              <a:rPr lang="fr-FR" i="1" dirty="0"/>
              <a:t>Biologie du sol et agriculture durable, Une approche organique et agroenvironnementale</a:t>
            </a:r>
            <a:r>
              <a:rPr lang="fr-FR" dirty="0"/>
              <a:t> ». France Agricole Paris 350 p.</a:t>
            </a:r>
          </a:p>
          <a:p>
            <a:r>
              <a:rPr lang="fr-FR" dirty="0"/>
              <a:t>2020 : «</a:t>
            </a:r>
            <a:r>
              <a:rPr lang="fr-FR" i="1" dirty="0"/>
              <a:t> Le maraîchage sur petite surface : la French Method</a:t>
            </a:r>
            <a:r>
              <a:rPr lang="fr-FR" dirty="0"/>
              <a:t> » </a:t>
            </a:r>
            <a:r>
              <a:rPr lang="fr-FR" dirty="0" err="1"/>
              <a:t>ed</a:t>
            </a:r>
            <a:r>
              <a:rPr lang="fr-FR" dirty="0"/>
              <a:t>. du Terran 320 p.</a:t>
            </a:r>
          </a:p>
          <a:p>
            <a:r>
              <a:rPr lang="fr-FR" dirty="0"/>
              <a:t>2018 : 2</a:t>
            </a:r>
            <a:r>
              <a:rPr lang="fr-FR" baseline="30000" dirty="0"/>
              <a:t>ème</a:t>
            </a:r>
            <a:r>
              <a:rPr lang="fr-FR" dirty="0"/>
              <a:t> édition revue et augmentée, « </a:t>
            </a:r>
            <a:r>
              <a:rPr lang="fr-FR" i="1" dirty="0"/>
              <a:t>Agriculture biologique, une approche scientifique </a:t>
            </a:r>
            <a:r>
              <a:rPr lang="fr-FR" dirty="0"/>
              <a:t>», France agricole Paris, 574 p.</a:t>
            </a:r>
          </a:p>
          <a:p>
            <a:r>
              <a:rPr lang="fr-FR" dirty="0"/>
              <a:t>2015 : « </a:t>
            </a:r>
            <a:r>
              <a:rPr lang="fr-FR" i="1" dirty="0"/>
              <a:t>Biologie du sol et agriculture durable, Une approche organique et agroenvironnementale</a:t>
            </a:r>
            <a:r>
              <a:rPr lang="fr-FR" dirty="0"/>
              <a:t> ». France Agricole Paris, 257 p.</a:t>
            </a:r>
          </a:p>
          <a:p>
            <a:r>
              <a:rPr lang="fr-FR" dirty="0"/>
              <a:t>2011 : « </a:t>
            </a:r>
            <a:r>
              <a:rPr lang="fr-FR" i="1" dirty="0"/>
              <a:t>Agriculture biologique : une approche scientifique</a:t>
            </a:r>
            <a:r>
              <a:rPr lang="fr-FR" dirty="0"/>
              <a:t> » éditions France Agricole, 472 p. (Préface Claude et Lydia Bourguignon</a:t>
            </a:r>
            <a:r>
              <a:rPr lang="fr-FR" dirty="0" smtClean="0"/>
              <a:t>)</a:t>
            </a:r>
          </a:p>
          <a:p>
            <a:pPr marL="0" indent="0">
              <a:buNone/>
            </a:pPr>
            <a:r>
              <a:rPr lang="fr-FR" b="1" dirty="0" smtClean="0"/>
              <a:t>Conférences/articles/medias…</a:t>
            </a:r>
            <a:endParaRPr lang="fr-FR" dirty="0"/>
          </a:p>
          <a:p>
            <a:endParaRPr lang="fr-FR" dirty="0"/>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18</a:t>
            </a:fld>
            <a:endParaRPr lang="fr-FR"/>
          </a:p>
        </p:txBody>
      </p:sp>
    </p:spTree>
    <p:extLst>
      <p:ext uri="{BB962C8B-B14F-4D97-AF65-F5344CB8AC3E}">
        <p14:creationId xmlns:p14="http://schemas.microsoft.com/office/powerpoint/2010/main" val="3987069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D373E27-E6F7-4218-BDB8-F5DAAF25C314}" type="slidenum">
              <a:rPr lang="fr-FR" smtClean="0"/>
              <a:t>19</a:t>
            </a:fld>
            <a:endParaRPr lang="fr-FR"/>
          </a:p>
        </p:txBody>
      </p:sp>
      <p:sp>
        <p:nvSpPr>
          <p:cNvPr id="7" name="Rectangle 6"/>
          <p:cNvSpPr/>
          <p:nvPr/>
        </p:nvSpPr>
        <p:spPr>
          <a:xfrm>
            <a:off x="7748825" y="5921616"/>
            <a:ext cx="2095445" cy="388696"/>
          </a:xfrm>
          <a:prstGeom prst="rect">
            <a:avLst/>
          </a:prstGeom>
        </p:spPr>
        <p:txBody>
          <a:bodyPr wrap="none">
            <a:spAutoFit/>
          </a:bodyPr>
          <a:lstStyle/>
          <a:p>
            <a:pPr>
              <a:lnSpc>
                <a:spcPct val="107000"/>
              </a:lnSpc>
              <a:spcAft>
                <a:spcPts val="800"/>
              </a:spcAft>
            </a:pPr>
            <a:r>
              <a:rPr lang="fr-FR" dirty="0" smtClean="0">
                <a:latin typeface="Circe"/>
                <a:ea typeface="Calibri" panose="020F0502020204030204" pitchFamily="34" charset="0"/>
                <a:cs typeface="Circe"/>
              </a:rPr>
              <a:t>tel: 06 </a:t>
            </a:r>
            <a:r>
              <a:rPr lang="fr-FR" dirty="0">
                <a:latin typeface="Circe"/>
                <a:ea typeface="Calibri" panose="020F0502020204030204" pitchFamily="34" charset="0"/>
                <a:cs typeface="Circe"/>
              </a:rPr>
              <a:t>67 53 66 94</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re 1"/>
          <p:cNvSpPr>
            <a:spLocks noGrp="1"/>
          </p:cNvSpPr>
          <p:nvPr>
            <p:ph type="title"/>
          </p:nvPr>
        </p:nvSpPr>
        <p:spPr>
          <a:xfrm>
            <a:off x="1181100" y="480059"/>
            <a:ext cx="10515600" cy="493077"/>
          </a:xfrm>
          <a:solidFill>
            <a:schemeClr val="accent6">
              <a:lumMod val="75000"/>
            </a:schemeClr>
          </a:solidFill>
        </p:spPr>
        <p:txBody>
          <a:bodyPr>
            <a:normAutofit fontScale="90000"/>
          </a:bodyPr>
          <a:lstStyle/>
          <a:p>
            <a:endParaRPr lang="fr-FR" dirty="0">
              <a:solidFill>
                <a:schemeClr val="accent6">
                  <a:lumMod val="75000"/>
                </a:schemeClr>
              </a:solidFill>
            </a:endParaRPr>
          </a:p>
        </p:txBody>
      </p:sp>
      <p:sp>
        <p:nvSpPr>
          <p:cNvPr id="9" name="Titre 1"/>
          <p:cNvSpPr txBox="1">
            <a:spLocks/>
          </p:cNvSpPr>
          <p:nvPr/>
        </p:nvSpPr>
        <p:spPr>
          <a:xfrm>
            <a:off x="1181100" y="5463540"/>
            <a:ext cx="10515600" cy="94297"/>
          </a:xfrm>
          <a:prstGeom prst="rect">
            <a:avLst/>
          </a:prstGeom>
          <a:solidFill>
            <a:schemeClr val="accent6">
              <a:lumMod val="75000"/>
            </a:schemeClr>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mtClean="0">
                <a:solidFill>
                  <a:schemeClr val="accent6">
                    <a:lumMod val="75000"/>
                  </a:schemeClr>
                </a:solidFill>
              </a:rPr>
              <a:t>cc</a:t>
            </a:r>
            <a:endParaRPr lang="fr-FR" dirty="0">
              <a:solidFill>
                <a:schemeClr val="accent6">
                  <a:lumMod val="75000"/>
                </a:schemeClr>
              </a:solidFill>
            </a:endParaRPr>
          </a:p>
        </p:txBody>
      </p:sp>
      <p:pic>
        <p:nvPicPr>
          <p:cNvPr id="12" name="Imag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946" y="5780278"/>
            <a:ext cx="1078992" cy="576072"/>
          </a:xfrm>
          <a:prstGeom prst="rect">
            <a:avLst/>
          </a:prstGeom>
        </p:spPr>
      </p:pic>
      <p:sp>
        <p:nvSpPr>
          <p:cNvPr id="13" name="Espace réservé du contenu 12"/>
          <p:cNvSpPr>
            <a:spLocks noGrp="1"/>
          </p:cNvSpPr>
          <p:nvPr>
            <p:ph idx="1"/>
          </p:nvPr>
        </p:nvSpPr>
        <p:spPr>
          <a:xfrm>
            <a:off x="1348740" y="1521142"/>
            <a:ext cx="4720590" cy="3394392"/>
          </a:xfrm>
        </p:spPr>
        <p:txBody>
          <a:bodyPr>
            <a:normAutofit fontScale="62500" lnSpcReduction="20000"/>
          </a:bodyPr>
          <a:lstStyle/>
          <a:p>
            <a:pPr marL="0" indent="0" algn="ctr">
              <a:lnSpc>
                <a:spcPct val="107000"/>
              </a:lnSpc>
              <a:spcAft>
                <a:spcPts val="0"/>
              </a:spcAft>
              <a:buNone/>
            </a:pPr>
            <a:r>
              <a:rPr lang="fr-FR" dirty="0" smtClean="0">
                <a:solidFill>
                  <a:srgbClr val="548235"/>
                </a:solidFill>
                <a:latin typeface="Circe"/>
                <a:ea typeface="Calibri" panose="020F0502020204030204" pitchFamily="34" charset="0"/>
                <a:cs typeface="Circe"/>
              </a:rPr>
              <a:t>   ORGANISME </a:t>
            </a:r>
            <a:r>
              <a:rPr lang="fr-FR" dirty="0">
                <a:solidFill>
                  <a:srgbClr val="548235"/>
                </a:solidFill>
                <a:latin typeface="Circe"/>
                <a:ea typeface="Calibri" panose="020F0502020204030204" pitchFamily="34" charset="0"/>
                <a:cs typeface="Circe"/>
              </a:rPr>
              <a:t>DE FORMATION</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fr-FR" dirty="0" smtClean="0">
                <a:solidFill>
                  <a:srgbClr val="548235"/>
                </a:solidFill>
                <a:latin typeface="Circe"/>
                <a:ea typeface="Calibri" panose="020F0502020204030204" pitchFamily="34" charset="0"/>
                <a:cs typeface="Circe"/>
              </a:rPr>
              <a:t>PROFESSIONNELLE </a:t>
            </a:r>
            <a:r>
              <a:rPr lang="fr-FR" dirty="0">
                <a:solidFill>
                  <a:srgbClr val="548235"/>
                </a:solidFill>
                <a:latin typeface="Circe"/>
                <a:ea typeface="Calibri" panose="020F0502020204030204" pitchFamily="34" charset="0"/>
                <a:cs typeface="Circe"/>
              </a:rPr>
              <a:t>CONTINUE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fr-FR" b="1" dirty="0">
                <a:solidFill>
                  <a:srgbClr val="548235"/>
                </a:solidFill>
                <a:latin typeface="Circe"/>
                <a:ea typeface="Calibri" panose="020F0502020204030204" pitchFamily="34" charset="0"/>
                <a:cs typeface="Circe"/>
              </a:rPr>
              <a:t>OUVERT EN MARS 2019</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fr-FR" dirty="0">
                <a:solidFill>
                  <a:srgbClr val="548235"/>
                </a:solidFill>
                <a:latin typeface="Circe"/>
                <a:ea typeface="Calibri" panose="020F0502020204030204" pitchFamily="34" charset="0"/>
                <a:cs typeface="Circe"/>
              </a:rPr>
              <a:t>37 PRODUCTEURS DEJA FORMES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fr-FR" dirty="0">
                <a:solidFill>
                  <a:srgbClr val="548235"/>
                </a:solidFill>
                <a:latin typeface="Circe"/>
                <a:ea typeface="Calibri" panose="020F0502020204030204" pitchFamily="34" charset="0"/>
                <a:cs typeface="Circe"/>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fr-FR" b="1" dirty="0">
                <a:solidFill>
                  <a:srgbClr val="548235"/>
                </a:solidFill>
                <a:latin typeface="Circe"/>
                <a:ea typeface="Calibri" panose="020F0502020204030204" pitchFamily="34" charset="0"/>
                <a:cs typeface="Circe"/>
              </a:rPr>
              <a:t>95% DES PRODUCTEURS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7000"/>
              </a:lnSpc>
              <a:spcAft>
                <a:spcPts val="0"/>
              </a:spcAft>
              <a:buNone/>
            </a:pPr>
            <a:r>
              <a:rPr lang="fr-FR" dirty="0">
                <a:solidFill>
                  <a:srgbClr val="548235"/>
                </a:solidFill>
                <a:latin typeface="Circe"/>
                <a:ea typeface="Calibri" panose="020F0502020204030204" pitchFamily="34" charset="0"/>
                <a:cs typeface="Circe"/>
              </a:rPr>
              <a:t>SATISFAITE DE LA FORMATION</a:t>
            </a:r>
            <a:r>
              <a:rPr lang="fr-FR" dirty="0" smtClean="0">
                <a:solidFill>
                  <a:srgbClr val="548235"/>
                </a:solidFill>
                <a:latin typeface="Circe"/>
                <a:ea typeface="Calibri" panose="020F0502020204030204" pitchFamily="34" charset="0"/>
                <a:cs typeface="Circe"/>
              </a:rPr>
              <a:t>*</a:t>
            </a:r>
            <a:endParaRPr lang="fr-FR" sz="2400" dirty="0" smtClean="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fr-FR" sz="1400" dirty="0" smtClean="0">
                <a:solidFill>
                  <a:srgbClr val="548235"/>
                </a:solidFill>
                <a:latin typeface="Circe"/>
                <a:ea typeface="Calibri" panose="020F0502020204030204" pitchFamily="34" charset="0"/>
                <a:cs typeface="Circe"/>
              </a:rPr>
              <a:t>*  Stagiaires </a:t>
            </a:r>
            <a:r>
              <a:rPr lang="fr-FR" sz="1400" dirty="0">
                <a:solidFill>
                  <a:srgbClr val="548235"/>
                </a:solidFill>
                <a:latin typeface="Circe"/>
                <a:ea typeface="Calibri" panose="020F0502020204030204" pitchFamily="34" charset="0"/>
                <a:cs typeface="Circe"/>
              </a:rPr>
              <a:t>ayant donné une appréciation de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fr-FR" sz="1400" dirty="0" smtClean="0">
                <a:solidFill>
                  <a:srgbClr val="548235"/>
                </a:solidFill>
                <a:latin typeface="Circe"/>
                <a:ea typeface="Calibri" panose="020F0502020204030204" pitchFamily="34" charset="0"/>
                <a:cs typeface="Circe"/>
              </a:rPr>
              <a:t>   satisfaction </a:t>
            </a:r>
            <a:r>
              <a:rPr lang="fr-FR" sz="1400" dirty="0">
                <a:solidFill>
                  <a:srgbClr val="548235"/>
                </a:solidFill>
                <a:latin typeface="Circe"/>
                <a:ea typeface="Calibri" panose="020F0502020204030204" pitchFamily="34" charset="0"/>
                <a:cs typeface="Circe"/>
              </a:rPr>
              <a:t>globale de la formation depuis octobre 2021</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6731527" y="1336915"/>
            <a:ext cx="4130040" cy="3426836"/>
          </a:xfrm>
          <a:prstGeom prst="rect">
            <a:avLst/>
          </a:prstGeom>
        </p:spPr>
        <p:txBody>
          <a:bodyPr wrap="square">
            <a:spAutoFit/>
          </a:bodyPr>
          <a:lstStyle/>
          <a:p>
            <a:pPr algn="ctr">
              <a:lnSpc>
                <a:spcPct val="107000"/>
              </a:lnSpc>
              <a:spcAft>
                <a:spcPts val="0"/>
              </a:spcAft>
            </a:pPr>
            <a:r>
              <a:rPr lang="fr-FR" sz="1150" u="sng" dirty="0" smtClean="0">
                <a:solidFill>
                  <a:srgbClr val="548235"/>
                </a:solidFill>
                <a:latin typeface="Circe"/>
                <a:ea typeface="Calibri" panose="020F0502020204030204" pitchFamily="34" charset="0"/>
                <a:cs typeface="Circe"/>
              </a:rPr>
              <a:t>_______________________________________________</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solidFill>
                  <a:srgbClr val="548235"/>
                </a:solidFill>
                <a:latin typeface="Circe"/>
                <a:ea typeface="Calibri" panose="020F0502020204030204" pitchFamily="34" charset="0"/>
                <a:cs typeface="Circe"/>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2000" dirty="0">
                <a:solidFill>
                  <a:srgbClr val="548235"/>
                </a:solidFill>
                <a:latin typeface="Circe"/>
                <a:ea typeface="Calibri" panose="020F0502020204030204" pitchFamily="34" charset="0"/>
                <a:cs typeface="Circe"/>
              </a:rPr>
              <a:t>INSTITUT MOREAU-DAVERNE</a:t>
            </a:r>
            <a:r>
              <a:rPr lang="fr-FR" sz="1600" baseline="30000" dirty="0">
                <a:solidFill>
                  <a:srgbClr val="548235"/>
                </a:solidFill>
                <a:latin typeface="Circe"/>
                <a:ea typeface="Calibri" panose="020F0502020204030204" pitchFamily="34" charset="0"/>
                <a:cs typeface="Circe"/>
              </a:rPr>
              <a:t>®</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b="1" dirty="0" smtClean="0">
                <a:solidFill>
                  <a:srgbClr val="548235"/>
                </a:solidFill>
                <a:latin typeface="Circe"/>
                <a:ea typeface="Calibri" panose="020F0502020204030204" pitchFamily="34" charset="0"/>
                <a:cs typeface="Circe"/>
              </a:rPr>
              <a:t>_________________________________</a:t>
            </a: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b="1" dirty="0">
                <a:latin typeface="Circe"/>
                <a:ea typeface="Calibri" panose="020F0502020204030204" pitchFamily="34" charset="0"/>
                <a:cs typeface="Circe"/>
              </a:rPr>
              <a:t> </a:t>
            </a:r>
            <a:endParaRPr lang="fr-FR" sz="1600" b="1" dirty="0" smtClean="0">
              <a:latin typeface="Circe"/>
              <a:ea typeface="Calibri" panose="020F0502020204030204" pitchFamily="34" charset="0"/>
              <a:cs typeface="Circe"/>
            </a:endParaRPr>
          </a:p>
          <a:p>
            <a:pPr algn="ctr">
              <a:lnSpc>
                <a:spcPct val="107000"/>
              </a:lnSpc>
              <a:spcAft>
                <a:spcPts val="0"/>
              </a:spcAft>
            </a:pPr>
            <a:endParaRPr lang="fr-FR" sz="11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latin typeface="Circe"/>
                <a:ea typeface="Calibri" panose="020F0502020204030204" pitchFamily="34" charset="0"/>
                <a:cs typeface="Circe"/>
              </a:rPr>
              <a:t>Chemin de la Plaine </a:t>
            </a:r>
            <a:r>
              <a:rPr lang="fr-FR" sz="1600" dirty="0" smtClean="0">
                <a:latin typeface="Circe"/>
                <a:ea typeface="Calibri" panose="020F0502020204030204" pitchFamily="34" charset="0"/>
                <a:cs typeface="Circe"/>
              </a:rPr>
              <a:t>de </a:t>
            </a:r>
            <a:r>
              <a:rPr lang="fr-FR" sz="1600" dirty="0">
                <a:latin typeface="Circe"/>
                <a:ea typeface="Calibri" panose="020F0502020204030204" pitchFamily="34" charset="0"/>
                <a:cs typeface="Circe"/>
              </a:rPr>
              <a:t>Laval</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latin typeface="Circe"/>
                <a:ea typeface="Calibri" panose="020F0502020204030204" pitchFamily="34" charset="0"/>
                <a:cs typeface="Circe"/>
              </a:rPr>
              <a:t>06150 Cannes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solidFill>
                  <a:srgbClr val="548235"/>
                </a:solidFill>
                <a:latin typeface="Circe"/>
                <a:ea typeface="Calibri" panose="020F0502020204030204" pitchFamily="34" charset="0"/>
                <a:cs typeface="Circe"/>
              </a:rPr>
              <a:t> </a:t>
            </a:r>
            <a:endParaRPr lang="fr-FR" sz="1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u="sng" dirty="0">
                <a:solidFill>
                  <a:srgbClr val="044A91"/>
                </a:solidFill>
                <a:latin typeface="Circe"/>
                <a:ea typeface="Calibri" panose="020F0502020204030204" pitchFamily="34" charset="0"/>
                <a:cs typeface="Circe"/>
                <a:hlinkClick r:id="rId3"/>
              </a:rPr>
              <a:t>contact@moreau-daverne.fr</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u="sng" dirty="0">
                <a:solidFill>
                  <a:srgbClr val="044A91"/>
                </a:solidFill>
                <a:latin typeface="Circe"/>
                <a:ea typeface="Calibri" panose="020F0502020204030204" pitchFamily="34" charset="0"/>
                <a:cs typeface="Circe"/>
                <a:hlinkClick r:id="rId4"/>
              </a:rPr>
              <a:t>www.moreau-daverne.fr</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solidFill>
                  <a:srgbClr val="548235"/>
                </a:solidFill>
                <a:latin typeface="Circe"/>
                <a:ea typeface="Calibri" panose="020F0502020204030204" pitchFamily="34" charset="0"/>
                <a:cs typeface="Circe"/>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1600" dirty="0">
                <a:latin typeface="Circe"/>
                <a:ea typeface="Calibri" panose="020F0502020204030204" pitchFamily="34" charset="0"/>
                <a:cs typeface="Circe"/>
              </a:rPr>
              <a:t>Facebook : les Petites Fermes d’Azur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301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581890"/>
            <a:ext cx="10515600" cy="1064347"/>
          </a:xfrm>
          <a:solidFill>
            <a:srgbClr val="FFD85D"/>
          </a:solidFill>
        </p:spPr>
        <p:txBody>
          <a:bodyPr>
            <a:normAutofit fontScale="90000"/>
          </a:bodyPr>
          <a:lstStyle/>
          <a:p>
            <a:pPr algn="ctr"/>
            <a:r>
              <a:rPr lang="fr-FR" dirty="0" smtClean="0"/>
              <a:t/>
            </a:r>
            <a:br>
              <a:rPr lang="fr-FR" dirty="0" smtClean="0"/>
            </a:br>
            <a:r>
              <a:rPr lang="fr-FR" dirty="0"/>
              <a:t/>
            </a:r>
            <a:br>
              <a:rPr lang="fr-FR" dirty="0"/>
            </a:br>
            <a:endParaRPr lang="fr-FR" b="1" dirty="0"/>
          </a:p>
        </p:txBody>
      </p:sp>
      <p:sp>
        <p:nvSpPr>
          <p:cNvPr id="3" name="Espace réservé du contenu 2"/>
          <p:cNvSpPr>
            <a:spLocks noGrp="1"/>
          </p:cNvSpPr>
          <p:nvPr>
            <p:ph idx="1"/>
          </p:nvPr>
        </p:nvSpPr>
        <p:spPr>
          <a:xfrm>
            <a:off x="833437" y="2712027"/>
            <a:ext cx="10515600" cy="3644322"/>
          </a:xfrm>
        </p:spPr>
        <p:txBody>
          <a:bodyPr>
            <a:normAutofit/>
          </a:bodyPr>
          <a:lstStyle/>
          <a:p>
            <a:pPr marL="0" indent="0" algn="ctr">
              <a:buNone/>
            </a:pPr>
            <a:endParaRPr lang="fr-FR" i="1" dirty="0"/>
          </a:p>
          <a:p>
            <a:pPr marL="0" indent="0" algn="ctr">
              <a:buNone/>
            </a:pPr>
            <a:r>
              <a:rPr lang="fr-FR" sz="4000" i="1" dirty="0">
                <a:latin typeface="Baskerville Old Face" panose="02020602080505020303" pitchFamily="18" charset="0"/>
              </a:rPr>
              <a:t>Se former tout au long de sa </a:t>
            </a:r>
            <a:r>
              <a:rPr lang="fr-FR" sz="4000" i="1" dirty="0" smtClean="0">
                <a:latin typeface="Baskerville Old Face" panose="02020602080505020303" pitchFamily="18" charset="0"/>
              </a:rPr>
              <a:t>vie :  </a:t>
            </a:r>
          </a:p>
          <a:p>
            <a:pPr marL="0" indent="0" algn="ctr">
              <a:buNone/>
            </a:pPr>
            <a:r>
              <a:rPr lang="fr-FR" sz="4000" i="1" dirty="0" smtClean="0">
                <a:latin typeface="Baskerville Old Face" panose="02020602080505020303" pitchFamily="18" charset="0"/>
              </a:rPr>
              <a:t>une </a:t>
            </a:r>
            <a:r>
              <a:rPr lang="fr-FR" sz="4000" i="1" dirty="0">
                <a:latin typeface="Baskerville Old Face" panose="02020602080505020303" pitchFamily="18" charset="0"/>
              </a:rPr>
              <a:t>nécessité dans un monde en évolution </a:t>
            </a:r>
            <a:r>
              <a:rPr lang="fr-FR" sz="4000" i="1" dirty="0" smtClean="0">
                <a:latin typeface="Baskerville Old Face" panose="02020602080505020303" pitchFamily="18" charset="0"/>
              </a:rPr>
              <a:t>permanente</a:t>
            </a:r>
            <a:endParaRPr lang="fr-FR" sz="4000" i="1" dirty="0">
              <a:latin typeface="Baskerville Old Face" panose="02020602080505020303" pitchFamily="18" charset="0"/>
            </a:endParaRPr>
          </a:p>
          <a:p>
            <a:pPr marL="0" indent="0" algn="ctr">
              <a:buNone/>
            </a:pPr>
            <a:r>
              <a:rPr lang="fr-FR" sz="4000" dirty="0">
                <a:latin typeface="Baskerville Old Face" panose="02020602080505020303" pitchFamily="18" charset="0"/>
              </a:rPr>
              <a:t>S</a:t>
            </a:r>
            <a:r>
              <a:rPr lang="fr-FR" sz="4000" dirty="0" smtClean="0">
                <a:latin typeface="Baskerville Old Face" panose="02020602080505020303" pitchFamily="18" charset="0"/>
              </a:rPr>
              <a:t>e reconvertir </a:t>
            </a:r>
            <a:r>
              <a:rPr lang="fr-FR" sz="4000" dirty="0">
                <a:latin typeface="Baskerville Old Face" panose="02020602080505020303" pitchFamily="18" charset="0"/>
              </a:rPr>
              <a:t>tout en assurant un plein épanouissement professionnel et personnel.</a:t>
            </a:r>
            <a:endParaRPr lang="fr-FR" sz="4000" dirty="0" smtClean="0">
              <a:latin typeface="Baskerville Old Face" panose="02020602080505020303" pitchFamily="18" charset="0"/>
            </a:endParaRPr>
          </a:p>
        </p:txBody>
      </p:sp>
      <p:sp>
        <p:nvSpPr>
          <p:cNvPr id="5" name="Espace réservé du numéro de diapositive 4"/>
          <p:cNvSpPr>
            <a:spLocks noGrp="1"/>
          </p:cNvSpPr>
          <p:nvPr>
            <p:ph type="sldNum" sz="quarter" idx="12"/>
          </p:nvPr>
        </p:nvSpPr>
        <p:spPr/>
        <p:txBody>
          <a:bodyPr/>
          <a:lstStyle/>
          <a:p>
            <a:fld id="{9860EDB8-5305-433F-BE41-D7A86D811DB3}" type="slidenum">
              <a:rPr lang="en-US" smtClean="0">
                <a:solidFill>
                  <a:prstClr val="black">
                    <a:tint val="75000"/>
                  </a:prstClr>
                </a:solidFill>
              </a:rPr>
              <a:pPr/>
              <a:t>2</a:t>
            </a:fld>
            <a:endParaRPr lang="en-US">
              <a:solidFill>
                <a:prstClr val="black">
                  <a:tint val="75000"/>
                </a:prstClr>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817" y="136596"/>
            <a:ext cx="7523019" cy="3019282"/>
          </a:xfrm>
          <a:prstGeom prst="rect">
            <a:avLst/>
          </a:prstGeom>
        </p:spPr>
      </p:pic>
    </p:spTree>
    <p:extLst>
      <p:ext uri="{BB962C8B-B14F-4D97-AF65-F5344CB8AC3E}">
        <p14:creationId xmlns:p14="http://schemas.microsoft.com/office/powerpoint/2010/main" val="3221517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54331"/>
            <a:ext cx="10515600" cy="685800"/>
          </a:xfrm>
          <a:solidFill>
            <a:srgbClr val="FFD85D"/>
          </a:solidFill>
        </p:spPr>
        <p:txBody>
          <a:bodyPr>
            <a:normAutofit fontScale="90000"/>
          </a:bodyPr>
          <a:lstStyle/>
          <a:p>
            <a:pPr algn="ctr"/>
            <a:r>
              <a:rPr lang="fr-FR" dirty="0" smtClean="0"/>
              <a:t/>
            </a:r>
            <a:br>
              <a:rPr lang="fr-FR" dirty="0" smtClean="0"/>
            </a:br>
            <a:r>
              <a:rPr lang="fr-FR" dirty="0"/>
              <a:t/>
            </a:r>
            <a:br>
              <a:rPr lang="fr-FR" dirty="0"/>
            </a:br>
            <a:endParaRPr lang="fr-FR" b="1" dirty="0"/>
          </a:p>
        </p:txBody>
      </p:sp>
      <p:sp>
        <p:nvSpPr>
          <p:cNvPr id="3" name="Espace réservé du contenu 2"/>
          <p:cNvSpPr>
            <a:spLocks noGrp="1"/>
          </p:cNvSpPr>
          <p:nvPr>
            <p:ph idx="1"/>
          </p:nvPr>
        </p:nvSpPr>
        <p:spPr>
          <a:xfrm>
            <a:off x="838200" y="1268730"/>
            <a:ext cx="10515600" cy="4908233"/>
          </a:xfrm>
        </p:spPr>
        <p:txBody>
          <a:bodyPr>
            <a:normAutofit/>
          </a:bodyPr>
          <a:lstStyle/>
          <a:p>
            <a:pPr marL="0" indent="0" algn="ctr">
              <a:buNone/>
            </a:pPr>
            <a:endParaRPr lang="fr-FR" i="1" dirty="0"/>
          </a:p>
          <a:p>
            <a:pPr marL="0" indent="0" algn="ctr">
              <a:buNone/>
            </a:pPr>
            <a:endParaRPr lang="fr-FR" sz="4000" i="1" dirty="0"/>
          </a:p>
          <a:p>
            <a:pPr marL="0" indent="0" algn="ctr">
              <a:buNone/>
            </a:pPr>
            <a:endParaRPr lang="fr-FR" sz="4000" i="1" dirty="0"/>
          </a:p>
          <a:p>
            <a:pPr marL="0" indent="0" algn="ctr">
              <a:buNone/>
            </a:pPr>
            <a:endParaRPr lang="fr-FR" sz="4000" dirty="0" smtClean="0"/>
          </a:p>
        </p:txBody>
      </p:sp>
      <p:sp>
        <p:nvSpPr>
          <p:cNvPr id="5" name="Espace réservé du numéro de diapositive 4"/>
          <p:cNvSpPr>
            <a:spLocks noGrp="1"/>
          </p:cNvSpPr>
          <p:nvPr>
            <p:ph type="sldNum" sz="quarter" idx="12"/>
          </p:nvPr>
        </p:nvSpPr>
        <p:spPr/>
        <p:txBody>
          <a:bodyPr/>
          <a:lstStyle/>
          <a:p>
            <a:fld id="{9860EDB8-5305-433F-BE41-D7A86D811DB3}" type="slidenum">
              <a:rPr lang="en-US" smtClean="0">
                <a:solidFill>
                  <a:prstClr val="black">
                    <a:tint val="75000"/>
                  </a:prstClr>
                </a:solidFill>
              </a:rPr>
              <a:pPr/>
              <a:t>3</a:t>
            </a:fld>
            <a:endParaRPr lang="en-US">
              <a:solidFill>
                <a:prstClr val="black">
                  <a:tint val="75000"/>
                </a:prstClr>
              </a:solidFill>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486097"/>
          </a:xfrm>
          <a:prstGeom prst="rect">
            <a:avLst/>
          </a:prstGeom>
        </p:spPr>
      </p:pic>
      <p:sp>
        <p:nvSpPr>
          <p:cNvPr id="8" name="Rectangle 7"/>
          <p:cNvSpPr/>
          <p:nvPr/>
        </p:nvSpPr>
        <p:spPr>
          <a:xfrm>
            <a:off x="1877291" y="2389005"/>
            <a:ext cx="8742218" cy="1607171"/>
          </a:xfrm>
          <a:prstGeom prst="rect">
            <a:avLst/>
          </a:prstGeom>
          <a:solidFill>
            <a:schemeClr val="accent6">
              <a:lumMod val="75000"/>
            </a:schemeClr>
          </a:solidFill>
        </p:spPr>
        <p:txBody>
          <a:bodyPr wrap="square">
            <a:spAutoFit/>
          </a:bodyPr>
          <a:lstStyle/>
          <a:p>
            <a:pPr algn="ctr">
              <a:lnSpc>
                <a:spcPct val="107000"/>
              </a:lnSpc>
              <a:spcAft>
                <a:spcPts val="0"/>
              </a:spcAft>
            </a:pPr>
            <a:endParaRPr lang="fr-FR" sz="1000" b="1" dirty="0" smtClean="0">
              <a:solidFill>
                <a:schemeClr val="bg1"/>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fr-FR" sz="2400" b="1" dirty="0" smtClean="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Avec </a:t>
            </a:r>
            <a:r>
              <a:rPr lang="fr-FR" sz="2400" b="1" dirty="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l’objectif d’améliorer la souveraineté et la résilience alimentaire des territoires, les Communautés de Communes, départements et Régions sont à la recherche de maraîchers compétents</a:t>
            </a:r>
            <a:r>
              <a:rPr lang="fr-FR" sz="2400" b="1" dirty="0" smtClean="0">
                <a:solidFill>
                  <a:schemeClr val="bg1"/>
                </a:solidFill>
                <a:latin typeface="Baskerville Old Face" panose="02020602080505020303" pitchFamily="18" charset="0"/>
                <a:ea typeface="Calibri" panose="020F0502020204030204" pitchFamily="34" charset="0"/>
                <a:cs typeface="Times New Roman" panose="02020603050405020304" pitchFamily="18" charset="0"/>
              </a:rPr>
              <a:t>.</a:t>
            </a:r>
          </a:p>
          <a:p>
            <a:pPr>
              <a:lnSpc>
                <a:spcPct val="107000"/>
              </a:lnSpc>
              <a:spcAft>
                <a:spcPts val="0"/>
              </a:spcAft>
            </a:pPr>
            <a:endParaRPr lang="fr-FR" sz="1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120737" y="4449001"/>
            <a:ext cx="6096000" cy="1396729"/>
          </a:xfrm>
          <a:prstGeom prst="rect">
            <a:avLst/>
          </a:prstGeom>
          <a:solidFill>
            <a:schemeClr val="bg1"/>
          </a:solidFill>
        </p:spPr>
        <p:txBody>
          <a:bodyPr>
            <a:spAutoFit/>
          </a:bodyPr>
          <a:lstStyle/>
          <a:p>
            <a:pPr algn="ctr">
              <a:lnSpc>
                <a:spcPct val="107000"/>
              </a:lnSpc>
              <a:spcAft>
                <a:spcPts val="0"/>
              </a:spcAft>
            </a:pPr>
            <a:r>
              <a:rPr lang="fr-FR" sz="2000" b="1" dirty="0">
                <a:latin typeface="Baskerville Old Face" panose="02020602080505020303" pitchFamily="18" charset="0"/>
                <a:ea typeface="Calibri" panose="020F0502020204030204" pitchFamily="34" charset="0"/>
                <a:cs typeface="Times New Roman" panose="02020603050405020304" pitchFamily="18" charset="0"/>
              </a:rPr>
              <a:t>Mais la terre agricole est difficile d’accès. Seules des petites surfaces sont disponibles.</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fr-FR" sz="2000" b="1" dirty="0">
                <a:latin typeface="Baskerville Old Face" panose="02020602080505020303" pitchFamily="18" charset="0"/>
                <a:ea typeface="Calibri" panose="020F0502020204030204" pitchFamily="34" charset="0"/>
                <a:cs typeface="Times New Roman" panose="02020603050405020304" pitchFamily="18" charset="0"/>
              </a:rPr>
              <a:t>La « French Method » permet de cultiver 1 000 m2 avec une rentabilité commerciale avérée </a:t>
            </a:r>
            <a:r>
              <a:rPr lang="fr-FR" sz="2000" dirty="0">
                <a:latin typeface="Baskerville Old Face" panose="02020602080505020303" pitchFamily="18" charset="0"/>
                <a:ea typeface="Calibri" panose="020F0502020204030204" pitchFamily="34" charset="0"/>
                <a:cs typeface="Times New Roman" panose="02020603050405020304" pitchFamily="18" charset="0"/>
              </a:rPr>
              <a:t>!</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164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743585"/>
          </a:xfrm>
          <a:solidFill>
            <a:schemeClr val="accent6">
              <a:lumMod val="75000"/>
            </a:schemeClr>
          </a:solidFill>
        </p:spPr>
        <p:txBody>
          <a:bodyPr>
            <a:normAutofit fontScale="90000"/>
          </a:bodyPr>
          <a:lstStyle/>
          <a:p>
            <a:r>
              <a:rPr lang="fr-FR" dirty="0" smtClean="0"/>
              <a:t> </a:t>
            </a:r>
            <a:r>
              <a:rPr lang="fr-FR" b="1" dirty="0" smtClean="0">
                <a:solidFill>
                  <a:schemeClr val="bg1"/>
                </a:solidFill>
              </a:rPr>
              <a:t>Un enjeu majeur pour les élus locaux et les actifs</a:t>
            </a:r>
            <a:endParaRPr lang="fr-FR" b="1" dirty="0">
              <a:solidFill>
                <a:schemeClr val="bg1"/>
              </a:solidFill>
            </a:endParaRPr>
          </a:p>
        </p:txBody>
      </p:sp>
      <p:sp>
        <p:nvSpPr>
          <p:cNvPr id="9" name="Espace réservé du numéro de diapositive 8"/>
          <p:cNvSpPr>
            <a:spLocks noGrp="1"/>
          </p:cNvSpPr>
          <p:nvPr>
            <p:ph type="sldNum" sz="quarter" idx="12"/>
          </p:nvPr>
        </p:nvSpPr>
        <p:spPr/>
        <p:txBody>
          <a:bodyPr/>
          <a:lstStyle/>
          <a:p>
            <a:fld id="{2D373E27-E6F7-4218-BDB8-F5DAAF25C314}" type="slidenum">
              <a:rPr lang="fr-FR" smtClean="0"/>
              <a:t>4</a:t>
            </a:fld>
            <a:endParaRPr lang="fr-FR"/>
          </a:p>
        </p:txBody>
      </p:sp>
      <p:sp>
        <p:nvSpPr>
          <p:cNvPr id="3" name="Espace réservé du contenu 2"/>
          <p:cNvSpPr>
            <a:spLocks noGrp="1"/>
          </p:cNvSpPr>
          <p:nvPr>
            <p:ph idx="1"/>
          </p:nvPr>
        </p:nvSpPr>
        <p:spPr>
          <a:xfrm>
            <a:off x="838200" y="1825625"/>
            <a:ext cx="4326082" cy="4351338"/>
          </a:xfrm>
        </p:spPr>
        <p:txBody>
          <a:bodyPr>
            <a:normAutofit lnSpcReduction="10000"/>
          </a:bodyPr>
          <a:lstStyle/>
          <a:p>
            <a:pPr marL="0" indent="0">
              <a:buNone/>
            </a:pPr>
            <a:r>
              <a:rPr lang="fr-FR" dirty="0"/>
              <a:t>Les </a:t>
            </a:r>
            <a:r>
              <a:rPr lang="fr-FR" i="1" dirty="0"/>
              <a:t>small-holders farmers, les petits exploitants agricoles </a:t>
            </a:r>
            <a:r>
              <a:rPr lang="fr-FR" dirty="0"/>
              <a:t>dont parlent tous les documents de l’ONU (FAO) représentent 90% des agriculteurs dans le monde.</a:t>
            </a:r>
          </a:p>
          <a:p>
            <a:pPr marL="0" indent="0">
              <a:buNone/>
            </a:pPr>
            <a:endParaRPr lang="fr-FR" dirty="0" smtClean="0"/>
          </a:p>
          <a:p>
            <a:pPr marL="0" indent="0">
              <a:buNone/>
            </a:pPr>
            <a:r>
              <a:rPr lang="fr-FR" dirty="0" smtClean="0"/>
              <a:t>Ils </a:t>
            </a:r>
            <a:r>
              <a:rPr lang="fr-FR" dirty="0"/>
              <a:t>fournissent au quotidien la quasi-totalité des aliments de première nécessité aux terriens.</a:t>
            </a:r>
          </a:p>
          <a:p>
            <a:pPr marL="0" indent="0">
              <a:buNone/>
            </a:pP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009" y="2078976"/>
            <a:ext cx="4330158" cy="3844636"/>
          </a:xfrm>
          <a:prstGeom prst="rect">
            <a:avLst/>
          </a:prstGeom>
        </p:spPr>
      </p:pic>
    </p:spTree>
    <p:extLst>
      <p:ext uri="{BB962C8B-B14F-4D97-AF65-F5344CB8AC3E}">
        <p14:creationId xmlns:p14="http://schemas.microsoft.com/office/powerpoint/2010/main" val="2806032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7" name="Espace réservé du numéro de diapositive 6"/>
          <p:cNvSpPr>
            <a:spLocks noGrp="1"/>
          </p:cNvSpPr>
          <p:nvPr>
            <p:ph type="sldNum" sz="quarter" idx="12"/>
          </p:nvPr>
        </p:nvSpPr>
        <p:spPr/>
        <p:txBody>
          <a:bodyPr/>
          <a:lstStyle/>
          <a:p>
            <a:fld id="{2D373E27-E6F7-4218-BDB8-F5DAAF25C314}" type="slidenum">
              <a:rPr lang="fr-FR" smtClean="0"/>
              <a:t>5</a:t>
            </a:fld>
            <a:endParaRPr lang="fr-FR"/>
          </a:p>
        </p:txBody>
      </p:sp>
      <p:sp>
        <p:nvSpPr>
          <p:cNvPr id="3" name="Espace réservé du contenu 2"/>
          <p:cNvSpPr>
            <a:spLocks noGrp="1"/>
          </p:cNvSpPr>
          <p:nvPr>
            <p:ph idx="1"/>
          </p:nvPr>
        </p:nvSpPr>
        <p:spPr>
          <a:xfrm>
            <a:off x="838200" y="1825625"/>
            <a:ext cx="4211782" cy="4351338"/>
          </a:xfrm>
        </p:spPr>
        <p:txBody>
          <a:bodyPr>
            <a:normAutofit/>
          </a:bodyPr>
          <a:lstStyle/>
          <a:p>
            <a:endParaRPr lang="fr-FR" dirty="0"/>
          </a:p>
          <a:p>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9" y="189249"/>
            <a:ext cx="11793682" cy="6449099"/>
          </a:xfrm>
          <a:prstGeom prst="rect">
            <a:avLst/>
          </a:prstGeom>
        </p:spPr>
      </p:pic>
      <p:sp>
        <p:nvSpPr>
          <p:cNvPr id="8" name="Rectangle 7"/>
          <p:cNvSpPr/>
          <p:nvPr/>
        </p:nvSpPr>
        <p:spPr>
          <a:xfrm>
            <a:off x="8376804" y="2878475"/>
            <a:ext cx="3210791" cy="3477875"/>
          </a:xfrm>
          <a:prstGeom prst="rect">
            <a:avLst/>
          </a:prstGeom>
          <a:solidFill>
            <a:srgbClr val="FFC000"/>
          </a:solidFill>
        </p:spPr>
        <p:txBody>
          <a:bodyPr wrap="square">
            <a:spAutoFit/>
          </a:bodyPr>
          <a:lstStyle/>
          <a:p>
            <a:pPr algn="just"/>
            <a:r>
              <a:rPr lang="fr-FR" sz="2000" dirty="0"/>
              <a:t>La méthode actuellement diffusée pour développer l’agriculture biointensive sur petites surfaces dans le monde est une copie des techniques horticoles et maraîchères mises au point et enseignées en France puis dans toute l’Europe pendant deux siècles (XIXème et XXème).</a:t>
            </a:r>
          </a:p>
        </p:txBody>
      </p:sp>
    </p:spTree>
    <p:extLst>
      <p:ext uri="{BB962C8B-B14F-4D97-AF65-F5344CB8AC3E}">
        <p14:creationId xmlns:p14="http://schemas.microsoft.com/office/powerpoint/2010/main" val="42764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3" name="Espace réservé du contenu 2"/>
          <p:cNvSpPr>
            <a:spLocks noGrp="1"/>
          </p:cNvSpPr>
          <p:nvPr>
            <p:ph idx="1"/>
          </p:nvPr>
        </p:nvSpPr>
        <p:spPr/>
        <p:txBody>
          <a:bodyPr/>
          <a:lstStyle/>
          <a:p>
            <a:pPr marL="0" indent="0">
              <a:buNone/>
            </a:pPr>
            <a:r>
              <a:rPr lang="fr-FR" dirty="0" smtClean="0"/>
              <a:t>  </a:t>
            </a:r>
            <a:endParaRPr lang="fr-FR" dirty="0"/>
          </a:p>
        </p:txBody>
      </p:sp>
      <p:sp>
        <p:nvSpPr>
          <p:cNvPr id="6" name="Espace réservé du numéro de diapositive 5"/>
          <p:cNvSpPr>
            <a:spLocks noGrp="1"/>
          </p:cNvSpPr>
          <p:nvPr>
            <p:ph type="sldNum" sz="quarter" idx="12"/>
          </p:nvPr>
        </p:nvSpPr>
        <p:spPr/>
        <p:txBody>
          <a:bodyPr/>
          <a:lstStyle/>
          <a:p>
            <a:fld id="{2D373E27-E6F7-4218-BDB8-F5DAAF25C314}" type="slidenum">
              <a:rPr lang="fr-FR" smtClean="0"/>
              <a:t>6</a:t>
            </a:fld>
            <a:endParaRPr lang="fr-FR"/>
          </a:p>
        </p:txBody>
      </p:sp>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444961" y="1595212"/>
            <a:ext cx="6442363" cy="3704359"/>
          </a:xfrm>
          <a:prstGeom prst="rect">
            <a:avLst/>
          </a:prstGeom>
        </p:spPr>
      </p:pic>
      <p:sp>
        <p:nvSpPr>
          <p:cNvPr id="9" name="Rectangle 8"/>
          <p:cNvSpPr/>
          <p:nvPr/>
        </p:nvSpPr>
        <p:spPr>
          <a:xfrm>
            <a:off x="847275" y="1139196"/>
            <a:ext cx="6096000" cy="2759602"/>
          </a:xfrm>
          <a:prstGeom prst="rect">
            <a:avLst/>
          </a:prstGeom>
        </p:spPr>
        <p:txBody>
          <a:bodyPr>
            <a:spAutoFit/>
          </a:bodyPr>
          <a:lstStyle/>
          <a:p>
            <a:pPr algn="just">
              <a:lnSpc>
                <a:spcPct val="107000"/>
              </a:lnSpc>
              <a:spcAft>
                <a:spcPts val="0"/>
              </a:spcAft>
            </a:pP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Aujourd’hui appelée « </a:t>
            </a:r>
            <a:r>
              <a:rPr lang="fr-FR" dirty="0" err="1">
                <a:solidFill>
                  <a:srgbClr val="000000"/>
                </a:solidFill>
                <a:latin typeface="Calibri" panose="020F0502020204030204" pitchFamily="34" charset="0"/>
                <a:ea typeface="Calibri" panose="020F0502020204030204" pitchFamily="34" charset="0"/>
                <a:cs typeface="Calibri" panose="020F0502020204030204" pitchFamily="34" charset="0"/>
              </a:rPr>
              <a:t>agrohorticulture</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 dans les documents scientifiques puisque cette technique concerne la production agricole mais utilise des techniques plus restrictives piochées dans les usages horticoles, le BIOINTENSIF Farming (BIF), l’</a:t>
            </a:r>
            <a:r>
              <a:rPr lang="fr-FR" dirty="0" err="1">
                <a:solidFill>
                  <a:srgbClr val="000000"/>
                </a:solidFill>
                <a:latin typeface="Calibri" panose="020F0502020204030204" pitchFamily="34" charset="0"/>
                <a:ea typeface="Calibri" panose="020F0502020204030204" pitchFamily="34" charset="0"/>
                <a:cs typeface="Calibri" panose="020F0502020204030204" pitchFamily="34" charset="0"/>
              </a:rPr>
              <a:t>Ecological</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farming, l’</a:t>
            </a:r>
            <a:r>
              <a:rPr lang="fr-FR" dirty="0" err="1">
                <a:solidFill>
                  <a:srgbClr val="000000"/>
                </a:solidFill>
                <a:latin typeface="Calibri" panose="020F0502020204030204" pitchFamily="34" charset="0"/>
                <a:ea typeface="Calibri" panose="020F0502020204030204" pitchFamily="34" charset="0"/>
                <a:cs typeface="Calibri" panose="020F0502020204030204" pitchFamily="34" charset="0"/>
              </a:rPr>
              <a:t>agroecological</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agriculture, le French Intensive </a:t>
            </a:r>
            <a:r>
              <a:rPr lang="fr-FR" dirty="0" err="1">
                <a:solidFill>
                  <a:srgbClr val="000000"/>
                </a:solidFill>
                <a:latin typeface="Calibri" panose="020F0502020204030204" pitchFamily="34" charset="0"/>
                <a:ea typeface="Calibri" panose="020F0502020204030204" pitchFamily="34" charset="0"/>
                <a:cs typeface="Calibri" panose="020F0502020204030204" pitchFamily="34" charset="0"/>
              </a:rPr>
              <a:t>Market</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dirty="0" err="1">
                <a:solidFill>
                  <a:srgbClr val="000000"/>
                </a:solidFill>
                <a:latin typeface="Calibri" panose="020F0502020204030204" pitchFamily="34" charset="0"/>
                <a:ea typeface="Calibri" panose="020F0502020204030204" pitchFamily="34" charset="0"/>
                <a:cs typeface="Calibri" panose="020F0502020204030204" pitchFamily="34" charset="0"/>
              </a:rPr>
              <a:t>Gardening</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la French Intensive Horticulture, le French System, etc., ne sont que des appellations désignant la « Biodynamic French Intensive Method » (BiFIM) mise au point par Alan </a:t>
            </a:r>
            <a:r>
              <a:rPr lang="fr-FR" dirty="0" smtClean="0">
                <a:solidFill>
                  <a:srgbClr val="000000"/>
                </a:solidFill>
                <a:latin typeface="Calibri" panose="020F0502020204030204" pitchFamily="34" charset="0"/>
                <a:ea typeface="Calibri" panose="020F0502020204030204" pitchFamily="34" charset="0"/>
                <a:cs typeface="Calibri" panose="020F0502020204030204" pitchFamily="34" charset="0"/>
              </a:rPr>
              <a:t>Chadwick</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(années 1960).</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838199" y="4145025"/>
            <a:ext cx="6096000" cy="2166875"/>
          </a:xfrm>
          <a:prstGeom prst="rect">
            <a:avLst/>
          </a:prstGeom>
        </p:spPr>
        <p:txBody>
          <a:bodyPr>
            <a:spAutoFit/>
          </a:bodyPr>
          <a:lstStyle/>
          <a:p>
            <a:pPr algn="just">
              <a:lnSpc>
                <a:spcPct val="107000"/>
              </a:lnSpc>
              <a:spcAft>
                <a:spcPts val="0"/>
              </a:spcAft>
            </a:pP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Lui-même s’est inspiré, en outre, de ce livre français témoignant du travail au quotidien des maraîchers parisiens intra-muros entre 1800 et 1850: « </a:t>
            </a:r>
            <a:r>
              <a:rPr lang="fr-FR" i="1" dirty="0">
                <a:solidFill>
                  <a:srgbClr val="000000"/>
                </a:solidFill>
                <a:latin typeface="Calibri" panose="020F0502020204030204" pitchFamily="34" charset="0"/>
                <a:ea typeface="Calibri" panose="020F0502020204030204" pitchFamily="34" charset="0"/>
                <a:cs typeface="Calibri" panose="020F0502020204030204" pitchFamily="34" charset="0"/>
              </a:rPr>
              <a:t>Manuel pratique de la culture maraîchère de Paris </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de Jean Gérard Moreau et Jean Jacques Daverne, édité en 1845 par la Veuve Bouchard-</a:t>
            </a:r>
            <a:r>
              <a:rPr lang="fr-FR" dirty="0" err="1">
                <a:solidFill>
                  <a:srgbClr val="000000"/>
                </a:solidFill>
                <a:latin typeface="Calibri" panose="020F0502020204030204" pitchFamily="34" charset="0"/>
                <a:ea typeface="Calibri" panose="020F0502020204030204" pitchFamily="34" charset="0"/>
                <a:cs typeface="Calibri" panose="020F0502020204030204" pitchFamily="34" charset="0"/>
              </a:rPr>
              <a:t>Huzard</a:t>
            </a:r>
            <a:r>
              <a:rPr lang="fr-FR" dirty="0">
                <a:solidFill>
                  <a:srgbClr val="000000"/>
                </a:solidFill>
                <a:latin typeface="Calibri" panose="020F0502020204030204" pitchFamily="34" charset="0"/>
                <a:ea typeface="Calibri" panose="020F0502020204030204" pitchFamily="34" charset="0"/>
                <a:cs typeface="Calibri" panose="020F0502020204030204" pitchFamily="34" charset="0"/>
              </a:rPr>
              <a:t> à Paris pour le compte de la Société Royale et centrale d’Agriculture de la Seine.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 y="8927"/>
            <a:ext cx="3959353" cy="884042"/>
          </a:xfrm>
          <a:prstGeom prst="rect">
            <a:avLst/>
          </a:prstGeom>
        </p:spPr>
      </p:pic>
    </p:spTree>
    <p:extLst>
      <p:ext uri="{BB962C8B-B14F-4D97-AF65-F5344CB8AC3E}">
        <p14:creationId xmlns:p14="http://schemas.microsoft.com/office/powerpoint/2010/main" val="1463342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21166"/>
            <a:ext cx="10515600" cy="1325563"/>
          </a:xfrm>
        </p:spPr>
        <p:txBody>
          <a:bodyPr/>
          <a:lstStyle/>
          <a:p>
            <a:r>
              <a:rPr lang="fr-FR" dirty="0" smtClean="0"/>
              <a:t> </a:t>
            </a:r>
            <a:endParaRPr lang="fr-FR" dirty="0"/>
          </a:p>
        </p:txBody>
      </p:sp>
      <p:sp>
        <p:nvSpPr>
          <p:cNvPr id="6" name="ZoneTexte 5"/>
          <p:cNvSpPr txBox="1"/>
          <p:nvPr/>
        </p:nvSpPr>
        <p:spPr>
          <a:xfrm>
            <a:off x="6317673" y="737755"/>
            <a:ext cx="237566" cy="646331"/>
          </a:xfrm>
          <a:prstGeom prst="rect">
            <a:avLst/>
          </a:prstGeom>
          <a:noFill/>
        </p:spPr>
        <p:txBody>
          <a:bodyPr wrap="none" rtlCol="0">
            <a:spAutoFit/>
          </a:bodyPr>
          <a:lstStyle/>
          <a:p>
            <a:r>
              <a:rPr lang="fr-FR" dirty="0" smtClean="0"/>
              <a:t> </a:t>
            </a:r>
          </a:p>
          <a:p>
            <a:endParaRPr lang="fr-FR" dirty="0"/>
          </a:p>
        </p:txBody>
      </p:sp>
      <p:sp>
        <p:nvSpPr>
          <p:cNvPr id="8" name="Espace réservé du numéro de diapositive 7"/>
          <p:cNvSpPr>
            <a:spLocks noGrp="1"/>
          </p:cNvSpPr>
          <p:nvPr>
            <p:ph type="sldNum" sz="quarter" idx="12"/>
          </p:nvPr>
        </p:nvSpPr>
        <p:spPr/>
        <p:txBody>
          <a:bodyPr/>
          <a:lstStyle/>
          <a:p>
            <a:fld id="{2D373E27-E6F7-4218-BDB8-F5DAAF25C314}" type="slidenum">
              <a:rPr lang="fr-FR" smtClean="0"/>
              <a:t>7</a:t>
            </a:fld>
            <a:endParaRPr lang="fr-FR"/>
          </a:p>
        </p:txBody>
      </p:sp>
      <p:sp>
        <p:nvSpPr>
          <p:cNvPr id="3" name="Espace réservé du contenu 2"/>
          <p:cNvSpPr>
            <a:spLocks noGrp="1"/>
          </p:cNvSpPr>
          <p:nvPr>
            <p:ph idx="1"/>
          </p:nvPr>
        </p:nvSpPr>
        <p:spPr>
          <a:xfrm>
            <a:off x="5784273" y="1769869"/>
            <a:ext cx="6258791" cy="4895850"/>
          </a:xfrm>
        </p:spPr>
        <p:txBody>
          <a:bodyPr>
            <a:normAutofit/>
          </a:bodyPr>
          <a:lstStyle/>
          <a:p>
            <a:pPr marL="0" indent="0">
              <a:buNone/>
            </a:pPr>
            <a:r>
              <a:rPr lang="fr-FR" sz="2400" dirty="0"/>
              <a:t>Le maraîchage biointensif sur petite surface est enseigné actuellement partout dans le monde par la FAO et des ONG, pour aider les populations défavorisées à survivre, mais il est également pratiqué de manière professionnelle par des hommes et des femmes formés dans les sections agricoles d’universités américaines (Stanford, University of Arizona, University of </a:t>
            </a:r>
            <a:r>
              <a:rPr lang="fr-FR" sz="2400" dirty="0" err="1"/>
              <a:t>California</a:t>
            </a:r>
            <a:r>
              <a:rPr lang="fr-FR" sz="2400" dirty="0"/>
              <a:t> Santa Cruz, Ohio State University, …) ou dans des centres de formations spécifiques à cette technique répartis aussi bien en Asie, en Amérique du Sud, Amérique du Nord qu’en Afrique subsaharienne, en Russie ou en Nouvelle Zélande.</a:t>
            </a:r>
          </a:p>
          <a:p>
            <a:endParaRPr lang="fr-FR" sz="2400" dirty="0"/>
          </a:p>
        </p:txBody>
      </p:sp>
      <p:sp>
        <p:nvSpPr>
          <p:cNvPr id="5" name="Rectangle 4"/>
          <p:cNvSpPr/>
          <p:nvPr/>
        </p:nvSpPr>
        <p:spPr>
          <a:xfrm>
            <a:off x="6399375" y="422894"/>
            <a:ext cx="5487825" cy="892552"/>
          </a:xfrm>
          <a:prstGeom prst="rect">
            <a:avLst/>
          </a:prstGeom>
          <a:solidFill>
            <a:srgbClr val="F78A47"/>
          </a:solidFill>
        </p:spPr>
        <p:txBody>
          <a:bodyPr wrap="square">
            <a:spAutoFit/>
          </a:bodyPr>
          <a:lstStyle/>
          <a:p>
            <a:pPr algn="ctr"/>
            <a:endParaRPr lang="fr-FR" sz="1400" b="1" dirty="0" smtClean="0">
              <a:solidFill>
                <a:schemeClr val="bg1"/>
              </a:solidFill>
              <a:latin typeface="Calibri" panose="020F0502020204030204" pitchFamily="34" charset="0"/>
              <a:ea typeface="Calibri" panose="020F0502020204030204" pitchFamily="34" charset="0"/>
            </a:endParaRPr>
          </a:p>
          <a:p>
            <a:pPr algn="ctr"/>
            <a:r>
              <a:rPr lang="fr-FR" sz="2400" b="1" dirty="0" smtClean="0">
                <a:solidFill>
                  <a:schemeClr val="bg1"/>
                </a:solidFill>
                <a:latin typeface="Calibri" panose="020F0502020204030204" pitchFamily="34" charset="0"/>
                <a:ea typeface="Calibri" panose="020F0502020204030204" pitchFamily="34" charset="0"/>
              </a:rPr>
              <a:t>A </a:t>
            </a:r>
            <a:r>
              <a:rPr lang="fr-FR" sz="2400" b="1" dirty="0">
                <a:solidFill>
                  <a:schemeClr val="bg1"/>
                </a:solidFill>
                <a:latin typeface="Calibri" panose="020F0502020204030204" pitchFamily="34" charset="0"/>
                <a:ea typeface="Calibri" panose="020F0502020204030204" pitchFamily="34" charset="0"/>
              </a:rPr>
              <a:t>nouveau en France </a:t>
            </a:r>
            <a:r>
              <a:rPr lang="fr-FR" sz="2400" b="1" dirty="0" smtClean="0">
                <a:solidFill>
                  <a:schemeClr val="bg1"/>
                </a:solidFill>
                <a:latin typeface="Calibri" panose="020F0502020204030204" pitchFamily="34" charset="0"/>
                <a:ea typeface="Calibri" panose="020F0502020204030204" pitchFamily="34" charset="0"/>
              </a:rPr>
              <a:t>!</a:t>
            </a:r>
          </a:p>
          <a:p>
            <a:pPr algn="ctr"/>
            <a:endParaRPr lang="fr-FR" sz="1400" b="1" dirty="0">
              <a:solidFill>
                <a:schemeClr val="bg1"/>
              </a:solidFill>
            </a:endParaRPr>
          </a:p>
        </p:txBody>
      </p:sp>
      <p:pic>
        <p:nvPicPr>
          <p:cNvPr id="10" name="Image 9"/>
          <p:cNvPicPr>
            <a:picLocks noChangeAspect="1"/>
          </p:cNvPicPr>
          <p:nvPr/>
        </p:nvPicPr>
        <p:blipFill>
          <a:blip r:embed="rId2"/>
          <a:stretch>
            <a:fillRect/>
          </a:stretch>
        </p:blipFill>
        <p:spPr>
          <a:xfrm>
            <a:off x="211586" y="575840"/>
            <a:ext cx="5531835" cy="2579046"/>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024" y="4033097"/>
            <a:ext cx="5394960" cy="2323253"/>
          </a:xfrm>
          <a:prstGeom prst="rect">
            <a:avLst/>
          </a:prstGeom>
        </p:spPr>
      </p:pic>
    </p:spTree>
    <p:extLst>
      <p:ext uri="{BB962C8B-B14F-4D97-AF65-F5344CB8AC3E}">
        <p14:creationId xmlns:p14="http://schemas.microsoft.com/office/powerpoint/2010/main" val="3425266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75000"/>
            </a:schemeClr>
          </a:solidFill>
        </p:spPr>
        <p:txBody>
          <a:bodyPr/>
          <a:lstStyle/>
          <a:p>
            <a:pPr algn="ctr"/>
            <a:r>
              <a:rPr lang="fr-FR" b="1" dirty="0" smtClean="0">
                <a:solidFill>
                  <a:schemeClr val="bg1"/>
                </a:solidFill>
              </a:rPr>
              <a:t>Un retour de cet enseignement en France</a:t>
            </a:r>
            <a:endParaRPr lang="fr-FR" b="1" dirty="0">
              <a:solidFill>
                <a:schemeClr val="bg1"/>
              </a:solidFill>
            </a:endParaRPr>
          </a:p>
        </p:txBody>
      </p:sp>
      <p:sp>
        <p:nvSpPr>
          <p:cNvPr id="3" name="Espace réservé du contenu 2"/>
          <p:cNvSpPr>
            <a:spLocks noGrp="1"/>
          </p:cNvSpPr>
          <p:nvPr>
            <p:ph idx="1"/>
          </p:nvPr>
        </p:nvSpPr>
        <p:spPr>
          <a:xfrm>
            <a:off x="838200" y="1825624"/>
            <a:ext cx="7242810" cy="4769485"/>
          </a:xfrm>
          <a:solidFill>
            <a:srgbClr val="F2D24C"/>
          </a:solidFill>
          <a:ln w="57150">
            <a:solidFill>
              <a:srgbClr val="FFC000"/>
            </a:solidFill>
          </a:ln>
        </p:spPr>
        <p:txBody>
          <a:bodyPr>
            <a:normAutofit fontScale="92500" lnSpcReduction="10000"/>
          </a:bodyPr>
          <a:lstStyle/>
          <a:p>
            <a:pPr marL="0" indent="0">
              <a:buNone/>
            </a:pPr>
            <a:r>
              <a:rPr lang="fr-FR" dirty="0"/>
              <a:t>Christian Carnavalet fait partie de la dernière génération française </a:t>
            </a:r>
            <a:r>
              <a:rPr lang="fr-FR" dirty="0" smtClean="0"/>
              <a:t>à avoir </a:t>
            </a:r>
            <a:r>
              <a:rPr lang="fr-FR" dirty="0"/>
              <a:t>bénéficié de l’enseignement horticole traditionnel, et à </a:t>
            </a:r>
            <a:r>
              <a:rPr lang="fr-FR" dirty="0" smtClean="0"/>
              <a:t>avoir pratiqué </a:t>
            </a:r>
            <a:r>
              <a:rPr lang="fr-FR" dirty="0"/>
              <a:t>le métier dans des entreprises tel qu’il est décrit (</a:t>
            </a:r>
            <a:r>
              <a:rPr lang="fr-FR" dirty="0" smtClean="0"/>
              <a:t>pour l’essentiel</a:t>
            </a:r>
            <a:r>
              <a:rPr lang="fr-FR" dirty="0"/>
              <a:t>) dans le livre de J.G. Moreau et J.J. Daverne</a:t>
            </a:r>
            <a:r>
              <a:rPr lang="fr-FR" dirty="0" smtClean="0"/>
              <a:t>.</a:t>
            </a:r>
          </a:p>
          <a:p>
            <a:pPr marL="0" indent="0">
              <a:buNone/>
            </a:pPr>
            <a:endParaRPr lang="fr-FR" dirty="0"/>
          </a:p>
          <a:p>
            <a:pPr marL="0" indent="0">
              <a:buNone/>
            </a:pPr>
            <a:r>
              <a:rPr lang="fr-FR" dirty="0"/>
              <a:t>Les métiers de l’horticulture visant à produire fleurs ou légumes </a:t>
            </a:r>
            <a:r>
              <a:rPr lang="fr-FR" dirty="0" smtClean="0"/>
              <a:t>étaient, en </a:t>
            </a:r>
            <a:r>
              <a:rPr lang="fr-FR" dirty="0"/>
              <a:t>1975, toujours pratiqués de la même manière qu’en 1850, avec un </a:t>
            </a:r>
            <a:r>
              <a:rPr lang="fr-FR" dirty="0" smtClean="0"/>
              <a:t>peu de </a:t>
            </a:r>
            <a:r>
              <a:rPr lang="fr-FR" dirty="0"/>
              <a:t>modernisme pour l’arrosage et la pratique du travail du </a:t>
            </a:r>
            <a:r>
              <a:rPr lang="fr-FR" dirty="0" smtClean="0"/>
              <a:t>sol (introduction </a:t>
            </a:r>
            <a:r>
              <a:rPr lang="fr-FR" dirty="0"/>
              <a:t>des motoculteurs et motobineuses).</a:t>
            </a:r>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8</a:t>
            </a:fld>
            <a:endParaRPr lang="fr-FR"/>
          </a:p>
        </p:txBody>
      </p:sp>
      <p:sp>
        <p:nvSpPr>
          <p:cNvPr id="5" name="Rectangle 4"/>
          <p:cNvSpPr/>
          <p:nvPr/>
        </p:nvSpPr>
        <p:spPr>
          <a:xfrm>
            <a:off x="8402955" y="2629679"/>
            <a:ext cx="3158490" cy="3253711"/>
          </a:xfrm>
          <a:prstGeom prst="rect">
            <a:avLst/>
          </a:prstGeom>
          <a:ln w="76200">
            <a:solidFill>
              <a:srgbClr val="92D050"/>
            </a:solidFill>
          </a:ln>
        </p:spPr>
        <p:txBody>
          <a:bodyPr wrap="square">
            <a:spAutoFit/>
          </a:bodyPr>
          <a:lstStyle/>
          <a:p>
            <a:pPr algn="just">
              <a:lnSpc>
                <a:spcPct val="107000"/>
              </a:lnSpc>
              <a:spcAft>
                <a:spcPts val="800"/>
              </a:spcAft>
            </a:pPr>
            <a:r>
              <a:rPr lang="fr-FR" sz="2400" dirty="0">
                <a:latin typeface="Calibri" panose="020F0502020204030204" pitchFamily="34" charset="0"/>
                <a:ea typeface="Calibri" panose="020F0502020204030204" pitchFamily="34" charset="0"/>
                <a:cs typeface="Times New Roman" panose="02020603050405020304" pitchFamily="18" charset="0"/>
              </a:rPr>
              <a:t>Une formation adaptée aux personnes voulant se réorienter </a:t>
            </a:r>
            <a:r>
              <a:rPr lang="fr-FR" sz="2400" dirty="0" smtClean="0">
                <a:latin typeface="Calibri" panose="020F0502020204030204" pitchFamily="34" charset="0"/>
                <a:ea typeface="Calibri" panose="020F0502020204030204" pitchFamily="34" charset="0"/>
                <a:cs typeface="Times New Roman" panose="02020603050405020304" pitchFamily="18" charset="0"/>
              </a:rPr>
              <a:t>vers </a:t>
            </a:r>
            <a:r>
              <a:rPr lang="fr-FR" sz="2400" dirty="0">
                <a:latin typeface="Calibri" panose="020F0502020204030204" pitchFamily="34" charset="0"/>
                <a:ea typeface="Calibri" panose="020F0502020204030204" pitchFamily="34" charset="0"/>
                <a:cs typeface="Times New Roman" panose="02020603050405020304" pitchFamily="18" charset="0"/>
              </a:rPr>
              <a:t>la production maraîchère et s’installer comme </a:t>
            </a:r>
            <a:r>
              <a:rPr lang="fr-FR" sz="2400" dirty="0" smtClean="0">
                <a:latin typeface="Calibri" panose="020F0502020204030204" pitchFamily="34" charset="0"/>
                <a:ea typeface="Calibri" panose="020F0502020204030204" pitchFamily="34" charset="0"/>
                <a:cs typeface="Times New Roman" panose="02020603050405020304" pitchFamily="18" charset="0"/>
              </a:rPr>
              <a:t>chef(</a:t>
            </a:r>
            <a:r>
              <a:rPr lang="fr-FR" sz="2400" dirty="0" err="1" smtClean="0">
                <a:latin typeface="Calibri" panose="020F0502020204030204" pitchFamily="34" charset="0"/>
                <a:ea typeface="Calibri" panose="020F0502020204030204" pitchFamily="34" charset="0"/>
                <a:cs typeface="Times New Roman" panose="02020603050405020304" pitchFamily="18" charset="0"/>
              </a:rPr>
              <a:t>fe</a:t>
            </a:r>
            <a:r>
              <a:rPr lang="fr-FR" sz="2400" dirty="0" smtClean="0">
                <a:latin typeface="Calibri" panose="020F0502020204030204" pitchFamily="34" charset="0"/>
                <a:ea typeface="Calibri" panose="020F0502020204030204" pitchFamily="34" charset="0"/>
                <a:cs typeface="Times New Roman" panose="02020603050405020304" pitchFamily="18" charset="0"/>
              </a:rPr>
              <a:t>) d’exploitation agricole sur petite surface.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2306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949325"/>
          </a:xfrm>
          <a:solidFill>
            <a:srgbClr val="F2D24C"/>
          </a:solidFill>
        </p:spPr>
        <p:txBody>
          <a:bodyPr/>
          <a:lstStyle/>
          <a:p>
            <a:r>
              <a:rPr lang="fr-FR" b="1" dirty="0" smtClean="0"/>
              <a:t>Devenir chef(</a:t>
            </a:r>
            <a:r>
              <a:rPr lang="fr-FR" b="1" dirty="0" err="1" smtClean="0"/>
              <a:t>fe</a:t>
            </a:r>
            <a:r>
              <a:rPr lang="fr-FR" b="1" dirty="0" smtClean="0"/>
              <a:t>) d’entreprise agricole</a:t>
            </a:r>
            <a:endParaRPr lang="fr-FR" b="1" dirty="0"/>
          </a:p>
        </p:txBody>
      </p:sp>
      <p:sp>
        <p:nvSpPr>
          <p:cNvPr id="3" name="Espace réservé du contenu 2"/>
          <p:cNvSpPr>
            <a:spLocks noGrp="1"/>
          </p:cNvSpPr>
          <p:nvPr>
            <p:ph idx="1"/>
          </p:nvPr>
        </p:nvSpPr>
        <p:spPr>
          <a:xfrm>
            <a:off x="838200" y="1485900"/>
            <a:ext cx="5894070" cy="4972050"/>
          </a:xfrm>
          <a:ln>
            <a:solidFill>
              <a:schemeClr val="tx1"/>
            </a:solidFill>
          </a:ln>
        </p:spPr>
        <p:txBody>
          <a:bodyPr>
            <a:normAutofit lnSpcReduction="10000"/>
          </a:bodyPr>
          <a:lstStyle/>
          <a:p>
            <a:pPr marL="0" indent="0" algn="just">
              <a:buNone/>
            </a:pPr>
            <a:r>
              <a:rPr lang="fr-FR" dirty="0"/>
              <a:t>L’institut Moreau-Daverne® permet aux stagiaires qui le désirent, au terme d’une année de formation, de devenir chefs d’entreprises en maraîchage sur petite surface et d’intégrer une coopérative agricole de production. Il favorise leur inscription auprès de la MSA pour l’obtention de leur SIRET</a:t>
            </a:r>
            <a:r>
              <a:rPr lang="fr-FR" dirty="0" smtClean="0"/>
              <a:t>.</a:t>
            </a:r>
          </a:p>
          <a:p>
            <a:pPr marL="0" indent="0" algn="just">
              <a:buNone/>
            </a:pPr>
            <a:r>
              <a:rPr lang="fr-FR" dirty="0"/>
              <a:t>Le projet pédagogique de l’Institut Moreau-Daverne® place l’individu en immersion professionnelle totale au sein de petites entreprises maraîchères à cultures associées.</a:t>
            </a:r>
          </a:p>
        </p:txBody>
      </p:sp>
      <p:sp>
        <p:nvSpPr>
          <p:cNvPr id="4" name="Espace réservé du numéro de diapositive 3"/>
          <p:cNvSpPr>
            <a:spLocks noGrp="1"/>
          </p:cNvSpPr>
          <p:nvPr>
            <p:ph type="sldNum" sz="quarter" idx="12"/>
          </p:nvPr>
        </p:nvSpPr>
        <p:spPr/>
        <p:txBody>
          <a:bodyPr/>
          <a:lstStyle/>
          <a:p>
            <a:fld id="{2D373E27-E6F7-4218-BDB8-F5DAAF25C314}" type="slidenum">
              <a:rPr lang="fr-FR" smtClean="0"/>
              <a:t>9</a:t>
            </a:fld>
            <a:endParaRPr lang="fr-FR"/>
          </a:p>
        </p:txBody>
      </p:sp>
      <p:pic>
        <p:nvPicPr>
          <p:cNvPr id="5" name="Image 4" descr="C:\Users\Christian\Documents\Intitut Moreau Daverne\photos\20230321_0918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8992" y="1354455"/>
            <a:ext cx="4060508" cy="2617470"/>
          </a:xfrm>
          <a:prstGeom prst="rect">
            <a:avLst/>
          </a:prstGeom>
          <a:noFill/>
          <a:ln>
            <a:noFill/>
          </a:ln>
        </p:spPr>
      </p:pic>
      <p:pic>
        <p:nvPicPr>
          <p:cNvPr id="6" name="Image 5" descr="C:\Users\Christian\Documents\Intitut Moreau Daverne\photos\2023032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8992" y="4139247"/>
            <a:ext cx="4060508" cy="2582228"/>
          </a:xfrm>
          <a:prstGeom prst="rect">
            <a:avLst/>
          </a:prstGeom>
          <a:noFill/>
          <a:ln>
            <a:noFill/>
          </a:ln>
        </p:spPr>
      </p:pic>
    </p:spTree>
    <p:extLst>
      <p:ext uri="{BB962C8B-B14F-4D97-AF65-F5344CB8AC3E}">
        <p14:creationId xmlns:p14="http://schemas.microsoft.com/office/powerpoint/2010/main" val="9514709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6747</TotalTime>
  <Words>1194</Words>
  <Application>Microsoft Office PowerPoint</Application>
  <PresentationFormat>Grand écran</PresentationFormat>
  <Paragraphs>172</Paragraphs>
  <Slides>19</Slides>
  <Notes>1</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19</vt:i4>
      </vt:variant>
    </vt:vector>
  </HeadingPairs>
  <TitlesOfParts>
    <vt:vector size="32" baseType="lpstr">
      <vt:lpstr>Arial</vt:lpstr>
      <vt:lpstr>Baskerville Old Face</vt:lpstr>
      <vt:lpstr>BrandonGrotesque-Black</vt:lpstr>
      <vt:lpstr>Calibri</vt:lpstr>
      <vt:lpstr>Calibri Light</vt:lpstr>
      <vt:lpstr>Circe</vt:lpstr>
      <vt:lpstr>MV Boli</vt:lpstr>
      <vt:lpstr>ReadexPro-Light</vt:lpstr>
      <vt:lpstr>ReadexPro-Regular</vt:lpstr>
      <vt:lpstr>Times New Roman</vt:lpstr>
      <vt:lpstr>Verdana</vt:lpstr>
      <vt:lpstr>Thème Office</vt:lpstr>
      <vt:lpstr>1_Thème Office</vt:lpstr>
      <vt:lpstr>Présentation PowerPoint</vt:lpstr>
      <vt:lpstr>  </vt:lpstr>
      <vt:lpstr>  </vt:lpstr>
      <vt:lpstr> Un enjeu majeur pour les élus locaux et les actifs</vt:lpstr>
      <vt:lpstr>  </vt:lpstr>
      <vt:lpstr>  </vt:lpstr>
      <vt:lpstr> </vt:lpstr>
      <vt:lpstr>Un retour de cet enseignement en France</vt:lpstr>
      <vt:lpstr>Devenir chef(fe) d’entreprise agricole</vt:lpstr>
      <vt:lpstr> </vt:lpstr>
      <vt:lpstr>L’agriculture de proximité à petite échelle est en train de changer le monde. Le maraîchage sur petite surface est le seul secteur agricole présentant  un solde de créations d’entreprises supérieur aux fermetures !  </vt:lpstr>
      <vt:lpstr> </vt:lpstr>
      <vt:lpstr>  </vt:lpstr>
      <vt:lpstr> Une coopérative agricole</vt:lpstr>
      <vt:lpstr>Présentation PowerPoint</vt:lpstr>
      <vt:lpstr>Nos ambitions</vt:lpstr>
      <vt:lpstr>NOS PARTENAIRES</vt:lpstr>
      <vt:lpstr>Christian Carnavalet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dc:creator>
  <cp:lastModifiedBy>Christian</cp:lastModifiedBy>
  <cp:revision>122</cp:revision>
  <dcterms:created xsi:type="dcterms:W3CDTF">2017-10-28T13:17:50Z</dcterms:created>
  <dcterms:modified xsi:type="dcterms:W3CDTF">2023-05-12T04:25:07Z</dcterms:modified>
</cp:coreProperties>
</file>